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42"/>
  </p:notesMasterIdLst>
  <p:handoutMasterIdLst>
    <p:handoutMasterId r:id="rId43"/>
  </p:handoutMasterIdLst>
  <p:sldIdLst>
    <p:sldId id="274" r:id="rId2"/>
    <p:sldId id="273" r:id="rId3"/>
    <p:sldId id="293" r:id="rId4"/>
    <p:sldId id="257" r:id="rId5"/>
    <p:sldId id="283" r:id="rId6"/>
    <p:sldId id="259" r:id="rId7"/>
    <p:sldId id="300" r:id="rId8"/>
    <p:sldId id="301" r:id="rId9"/>
    <p:sldId id="305" r:id="rId10"/>
    <p:sldId id="307" r:id="rId11"/>
    <p:sldId id="308" r:id="rId12"/>
    <p:sldId id="295" r:id="rId13"/>
    <p:sldId id="270" r:id="rId14"/>
    <p:sldId id="287" r:id="rId15"/>
    <p:sldId id="288" r:id="rId16"/>
    <p:sldId id="260" r:id="rId17"/>
    <p:sldId id="289" r:id="rId18"/>
    <p:sldId id="291" r:id="rId19"/>
    <p:sldId id="296" r:id="rId20"/>
    <p:sldId id="281" r:id="rId21"/>
    <p:sldId id="282" r:id="rId22"/>
    <p:sldId id="297" r:id="rId23"/>
    <p:sldId id="268" r:id="rId24"/>
    <p:sldId id="298" r:id="rId25"/>
    <p:sldId id="284" r:id="rId26"/>
    <p:sldId id="261" r:id="rId27"/>
    <p:sldId id="299" r:id="rId28"/>
    <p:sldId id="267" r:id="rId29"/>
    <p:sldId id="269" r:id="rId30"/>
    <p:sldId id="290" r:id="rId31"/>
    <p:sldId id="309" r:id="rId32"/>
    <p:sldId id="310" r:id="rId33"/>
    <p:sldId id="279" r:id="rId34"/>
    <p:sldId id="285" r:id="rId35"/>
    <p:sldId id="262" r:id="rId36"/>
    <p:sldId id="264" r:id="rId37"/>
    <p:sldId id="263" r:id="rId38"/>
    <p:sldId id="277" r:id="rId39"/>
    <p:sldId id="271" r:id="rId40"/>
    <p:sldId id="275" r:id="rId4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FF66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86228" autoAdjust="0"/>
  </p:normalViewPr>
  <p:slideViewPr>
    <p:cSldViewPr>
      <p:cViewPr>
        <p:scale>
          <a:sx n="66" d="100"/>
          <a:sy n="66" d="100"/>
        </p:scale>
        <p:origin x="-636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DE5E647B-8B1E-4AC9-8FA8-6B57E3034AA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Times New Roman" pitchFamily="18" charset="0"/>
              </a:defRPr>
            </a:lvl1pPr>
          </a:lstStyle>
          <a:p>
            <a:fld id="{DA40E887-D93E-47F9-AFA5-7A255B55A5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CFB8FE-E6F3-4EAB-99B1-EC2B95389E56}" type="slidenum">
              <a:rPr lang="en-US"/>
              <a:pPr/>
              <a:t>1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/>
              <a:t>Introduce myself</a:t>
            </a:r>
          </a:p>
          <a:p>
            <a:pPr>
              <a:buFontTx/>
              <a:buChar char="-"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542241-2B61-475E-9FB1-CF489F1A076C}" type="slidenum">
              <a:rPr lang="en-US"/>
              <a:pPr/>
              <a:t>2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Overview of my presentation:</a:t>
            </a:r>
          </a:p>
          <a:p>
            <a:r>
              <a:rPr lang="en-US"/>
              <a:t> - Essence of modeling, UML, history of UML, Basics of UML, UML modeling tools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2717F7-4D6E-42FE-98D6-C09062F3894D}" type="slidenum">
              <a:rPr lang="en-US"/>
              <a:pPr/>
              <a:t>3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/>
              <a:t>1.</a:t>
            </a:r>
          </a:p>
          <a:p>
            <a:pPr>
              <a:buFontTx/>
              <a:buChar char="-"/>
            </a:pPr>
            <a:r>
              <a:rPr lang="en-US"/>
              <a:t>Describing the system at abstract level to comprehend its complexity</a:t>
            </a:r>
          </a:p>
          <a:p>
            <a:pPr>
              <a:buFontTx/>
              <a:buChar char="-"/>
            </a:pPr>
            <a:r>
              <a:rPr lang="en-US"/>
              <a:t>2.</a:t>
            </a:r>
          </a:p>
          <a:p>
            <a:pPr>
              <a:buFontTx/>
              <a:buChar char="-"/>
            </a:pPr>
            <a:r>
              <a:rPr lang="en-US"/>
              <a:t>Necessary to manage complexity</a:t>
            </a:r>
          </a:p>
          <a:p>
            <a:pPr>
              <a:buFontTx/>
              <a:buChar char="-"/>
            </a:pPr>
            <a:r>
              <a:rPr lang="en-US"/>
              <a:t>Good for quick understanding of the systems</a:t>
            </a:r>
          </a:p>
          <a:p>
            <a:pPr>
              <a:buFontTx/>
              <a:buChar char="-"/>
            </a:pPr>
            <a:r>
              <a:rPr lang="en-US"/>
              <a:t>Less chances of conflicting views b/w end-user and system designers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5CA163-E2DB-42C6-BCC1-EB0481D3FF09}" type="slidenum">
              <a:rPr lang="en-US"/>
              <a:pPr/>
              <a:t>4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. What does UML stand for?</a:t>
            </a:r>
          </a:p>
          <a:p>
            <a:r>
              <a:rPr lang="en-US" dirty="0"/>
              <a:t>. Industry standard</a:t>
            </a:r>
          </a:p>
          <a:p>
            <a:r>
              <a:rPr lang="en-US" dirty="0"/>
              <a:t>. Graphical notation</a:t>
            </a:r>
          </a:p>
          <a:p>
            <a:r>
              <a:rPr lang="en-US" dirty="0"/>
              <a:t>. Modeling tool … simplifies software design process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765665-0EF7-4991-A9B3-D74775C52D97}" type="slidenum">
              <a:rPr lang="en-US"/>
              <a:pPr/>
              <a:t>5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. More precise than natural language … less detailed than source code</a:t>
            </a:r>
          </a:p>
          <a:p>
            <a:r>
              <a:rPr lang="en-US"/>
              <a:t>. Not dependent on any language</a:t>
            </a:r>
          </a:p>
          <a:p>
            <a:r>
              <a:rPr lang="en-US"/>
              <a:t>. Standardized by various groups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CC83F3-5FDF-4CDF-8B70-F6CED31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21053C-8DB7-4BD0-88D9-E554C7C36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B97FE-21F3-4056-B3FD-40E9111AE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C77E4D-C70E-436C-B620-6769074FEF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D282DC-ACCB-4076-8E19-C68374261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355C12-1DAB-4ABF-B451-E9BD1FC785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BED0D6-46E9-4592-A296-5C6BE9E66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EE496-C8A2-4A47-ACE3-945E3793C7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6C082-4571-4988-8319-9D7C8D187F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0A15AE-DC28-4601-A479-1A142B4FD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652F0E-7D4A-4D12-87B1-9C2599EA22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AC15FF6-74E6-4D8D-94F0-0BB89A1A7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rland.com/together/index.html" TargetMode="External"/><Relationship Id="rId2" Type="http://schemas.openxmlformats.org/officeDocument/2006/relationships/hyperlink" Target="http://www.rational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bjectsbydesign.com/tools/umltools_byCompany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search.barnesandnoble.com/textbooks/booksearch/results.asp?userid=332M40SGTY&amp;ath=Kendall+Scott" TargetMode="External"/><Relationship Id="rId2" Type="http://schemas.openxmlformats.org/officeDocument/2006/relationships/hyperlink" Target="http://search.barnesandnoble.com/textbooks/booksearch/results.asp?userid=332M40SGTY&amp;ath=Martin+Fowl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-inst.eecs.berkeley.edu/~cs169/" TargetMode="External"/><Relationship Id="rId5" Type="http://schemas.openxmlformats.org/officeDocument/2006/relationships/hyperlink" Target="http://www.togethersoft.com/services/practical_guides/umlonlinecourse/" TargetMode="External"/><Relationship Id="rId4" Type="http://schemas.openxmlformats.org/officeDocument/2006/relationships/hyperlink" Target="http://www-306.ibm.com/software/rational/uml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685800"/>
            <a:ext cx="7162800" cy="2971800"/>
          </a:xfrm>
        </p:spPr>
        <p:txBody>
          <a:bodyPr/>
          <a:lstStyle/>
          <a:p>
            <a:r>
              <a:rPr lang="en-US" dirty="0"/>
              <a:t>Introduction to </a:t>
            </a:r>
            <a:r>
              <a:rPr lang="en-US" dirty="0" smtClean="0"/>
              <a:t>UML</a:t>
            </a:r>
            <a:br>
              <a:rPr lang="en-US" dirty="0" smtClean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62800" y="4343400"/>
            <a:ext cx="1981200" cy="609600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  <a:p>
            <a:r>
              <a:rPr lang="en-US" sz="1400" dirty="0" smtClean="0"/>
              <a:t>Adopted </a:t>
            </a:r>
            <a:r>
              <a:rPr lang="en-US" sz="1400" dirty="0" smtClean="0"/>
              <a:t>from several internet resources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ctivity-examples-process-orde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990600"/>
            <a:ext cx="7162800" cy="44196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example of business flow activity to process order.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0" y="5715000"/>
            <a:ext cx="5867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Requested order is input parameter of activity. After order is accepted and info is filled, payment processing and shipment is done </a:t>
            </a:r>
            <a:r>
              <a:rPr lang="en-US" b="1" dirty="0" smtClean="0"/>
              <a:t>in parallel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ctivity-example-document-managemen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371600"/>
            <a:ext cx="6248400" cy="4876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 example of formal Document Management Process activity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324600" y="1371600"/>
            <a:ext cx="2819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Partitions are shown here as horizontal </a:t>
            </a:r>
            <a:r>
              <a:rPr lang="en-US" b="1" dirty="0" err="1" smtClean="0"/>
              <a:t>swimlanes</a:t>
            </a:r>
            <a:r>
              <a:rPr lang="en-US" dirty="0" smtClean="0"/>
              <a:t> and represent different roles participating in the activity - Author, Reviewer, Approver, and Owner. </a:t>
            </a:r>
          </a:p>
          <a:p>
            <a:endParaRPr lang="en-US" dirty="0" smtClean="0"/>
          </a:p>
          <a:p>
            <a:r>
              <a:rPr lang="en-US" dirty="0" smtClean="0"/>
              <a:t>Document is created, reviewed, updated, approved, and at some point archived. </a:t>
            </a:r>
          </a:p>
          <a:p>
            <a:endParaRPr lang="en-US" smtClean="0"/>
          </a:p>
          <a:p>
            <a:r>
              <a:rPr lang="en-US" smtClean="0"/>
              <a:t>This </a:t>
            </a:r>
            <a:r>
              <a:rPr lang="en-US" dirty="0" smtClean="0"/>
              <a:t>activity diagram shows responsibilities of different roles and flow or sequence of document changes.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ffectLst/>
              </a:rPr>
              <a:t>Used for describing a set of user </a:t>
            </a:r>
            <a:r>
              <a:rPr lang="en-US" b="1">
                <a:solidFill>
                  <a:schemeClr val="folHlink"/>
                </a:solidFill>
                <a:effectLst/>
              </a:rPr>
              <a:t>scenarios</a:t>
            </a:r>
          </a:p>
          <a:p>
            <a:r>
              <a:rPr lang="en-US">
                <a:effectLst/>
              </a:rPr>
              <a:t>Mainly used for capturing user requirements</a:t>
            </a:r>
          </a:p>
          <a:p>
            <a:r>
              <a:rPr lang="en-US">
                <a:effectLst/>
              </a:rPr>
              <a:t>Work like a </a:t>
            </a:r>
            <a:r>
              <a:rPr lang="en-US" b="1">
                <a:solidFill>
                  <a:schemeClr val="folHlink"/>
                </a:solidFill>
                <a:effectLst/>
              </a:rPr>
              <a:t>contract</a:t>
            </a:r>
            <a:r>
              <a:rPr lang="en-US">
                <a:effectLst/>
              </a:rPr>
              <a:t> between end user and software developers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Case Diagram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524000" y="152400"/>
            <a:ext cx="5410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57200" y="609600"/>
            <a:ext cx="8077200" cy="30749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Arial" charset="0"/>
                <a:cs typeface="Arial" charset="0"/>
              </a:rPr>
              <a:t>      Use Case Diagram (core components)</a:t>
            </a:r>
          </a:p>
          <a:p>
            <a:pPr eaLnBrk="1" hangingPunct="1">
              <a:spcBef>
                <a:spcPct val="50000"/>
              </a:spcBef>
            </a:pPr>
            <a:endParaRPr lang="en-US" sz="2400" b="1">
              <a:solidFill>
                <a:schemeClr val="folHlink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b="1" u="sng">
                <a:latin typeface="Times New Roman" pitchFamily="18" charset="0"/>
              </a:rPr>
              <a:t>Actors:</a:t>
            </a:r>
            <a:r>
              <a:rPr lang="en-US" sz="2400">
                <a:latin typeface="Times New Roman" pitchFamily="18" charset="0"/>
              </a:rPr>
              <a:t>  </a:t>
            </a:r>
            <a:r>
              <a:rPr lang="en-US" sz="2000">
                <a:latin typeface="Times New Roman" pitchFamily="18" charset="0"/>
              </a:rPr>
              <a:t>A role that a user plays with respect to the system,including human users and other systems. e.g.,inanimate physical objects (e.g. robot); an external system that needs some information from the current system.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 u="sng">
                <a:latin typeface="Times New Roman" pitchFamily="18" charset="0"/>
              </a:rPr>
              <a:t>Use case:</a:t>
            </a:r>
            <a:r>
              <a:rPr lang="en-US" sz="2400">
                <a:latin typeface="Arial" charset="0"/>
                <a:cs typeface="Arial" charset="0"/>
              </a:rPr>
              <a:t> </a:t>
            </a:r>
            <a:r>
              <a:rPr lang="en-US" sz="2000">
                <a:latin typeface="Times New Roman" pitchFamily="18" charset="0"/>
                <a:cs typeface="Arial" charset="0"/>
              </a:rPr>
              <a:t>A set of scenarios that describing an interaction  between a user and a system, including alternatives</a:t>
            </a:r>
            <a:r>
              <a:rPr lang="en-US" sz="2000">
                <a:latin typeface="Arial" charset="0"/>
                <a:cs typeface="Arial" charset="0"/>
              </a:rPr>
              <a:t>.</a:t>
            </a:r>
            <a:r>
              <a:rPr lang="en-US" sz="2400">
                <a:latin typeface="Times New Roman" pitchFamily="18" charset="0"/>
              </a:rPr>
              <a:t> </a:t>
            </a:r>
          </a:p>
        </p:txBody>
      </p:sp>
      <p:pic>
        <p:nvPicPr>
          <p:cNvPr id="21512" name="Picture 8" descr="ac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886200"/>
            <a:ext cx="6096000" cy="1295400"/>
          </a:xfrm>
          <a:prstGeom prst="rect">
            <a:avLst/>
          </a:prstGeom>
          <a:noFill/>
        </p:spPr>
      </p:pic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457200" y="5562600"/>
            <a:ext cx="807720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u="sng">
                <a:latin typeface="Times New Roman" pitchFamily="18" charset="0"/>
              </a:rPr>
              <a:t>System boundary</a:t>
            </a:r>
            <a:r>
              <a:rPr lang="en-US" sz="2400">
                <a:latin typeface="Times New Roman" pitchFamily="18" charset="0"/>
              </a:rPr>
              <a:t>: </a:t>
            </a:r>
            <a:r>
              <a:rPr lang="en-US" sz="2000">
                <a:latin typeface="Times New Roman" pitchFamily="18" charset="0"/>
              </a:rPr>
              <a:t>rectangle diagram representing the boundary between the actors and the system.</a:t>
            </a:r>
            <a:endParaRPr lang="en-US" sz="20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Use Case Diagram(core relationship)</a:t>
            </a:r>
            <a:br>
              <a:rPr lang="en-US" sz="2400" b="1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lang="en-US" sz="2400" b="1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660525" y="1946275"/>
            <a:ext cx="6569075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u="sng">
                <a:latin typeface="Times New Roman" pitchFamily="18" charset="0"/>
              </a:rPr>
              <a:t>Association:</a:t>
            </a:r>
            <a:r>
              <a:rPr lang="en-US" sz="2400">
                <a:latin typeface="Times New Roman" pitchFamily="18" charset="0"/>
              </a:rPr>
              <a:t>  communication between an actor and a use case; Represented by a solid line.  </a:t>
            </a:r>
          </a:p>
          <a:p>
            <a:pPr eaLnBrk="1" hangingPunct="1"/>
            <a:endParaRPr lang="en-US" sz="2400">
              <a:latin typeface="Times New Roman" pitchFamily="18" charset="0"/>
            </a:endParaRPr>
          </a:p>
          <a:p>
            <a:pPr eaLnBrk="1" hangingPunct="1"/>
            <a:endParaRPr lang="en-US" sz="2400" u="sng">
              <a:latin typeface="Times New Roman" pitchFamily="18" charset="0"/>
            </a:endParaRPr>
          </a:p>
          <a:p>
            <a:pPr eaLnBrk="1" hangingPunct="1"/>
            <a:r>
              <a:rPr lang="en-US" sz="2400" u="sng">
                <a:latin typeface="Times New Roman" pitchFamily="18" charset="0"/>
              </a:rPr>
              <a:t>Generalization</a:t>
            </a:r>
            <a:r>
              <a:rPr lang="en-US" sz="2400">
                <a:latin typeface="Times New Roman" pitchFamily="18" charset="0"/>
              </a:rPr>
              <a:t>: relationship between one general use case and a special use case (used for defining special alternatives)</a:t>
            </a:r>
          </a:p>
          <a:p>
            <a:pPr eaLnBrk="1" hangingPunct="1"/>
            <a:r>
              <a:rPr lang="en-US" sz="2400">
                <a:latin typeface="Times New Roman" pitchFamily="18" charset="0"/>
              </a:rPr>
              <a:t>Represented by a line with a triangular arrow head toward the parent use case.</a:t>
            </a:r>
          </a:p>
          <a:p>
            <a:pPr eaLnBrk="1" hangingPunct="1"/>
            <a:endParaRPr lang="en-US" sz="2400">
              <a:latin typeface="Times New Roman" pitchFamily="18" charset="0"/>
            </a:endParaRPr>
          </a:p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>
            <a:off x="3657600" y="5791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>
            <a:off x="4800600" y="5638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4800600" y="56388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V="1">
            <a:off x="4800600" y="57912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3581400" y="3124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Use Case Diagram(core relationship)</a:t>
            </a:r>
            <a:r>
              <a:rPr lang="en-US" sz="2400" b="1" u="sng">
                <a:solidFill>
                  <a:schemeClr val="tx1"/>
                </a:solidFill>
              </a:rPr>
              <a:t/>
            </a:r>
            <a:br>
              <a:rPr lang="en-US" sz="2400" b="1" u="sng">
                <a:solidFill>
                  <a:schemeClr val="tx1"/>
                </a:solidFill>
              </a:rPr>
            </a:br>
            <a:endParaRPr lang="en-US" sz="2400" b="1" u="sng">
              <a:solidFill>
                <a:schemeClr val="tx1"/>
              </a:solidFill>
            </a:endParaRP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1676400" y="3200400"/>
            <a:ext cx="67818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160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160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160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u="sng">
                <a:latin typeface="Times New Roman" pitchFamily="18" charset="0"/>
              </a:rPr>
              <a:t>Extend</a:t>
            </a:r>
            <a:r>
              <a:rPr lang="en-US" sz="2400">
                <a:latin typeface="Times New Roman" pitchFamily="18" charset="0"/>
              </a:rPr>
              <a:t>: </a:t>
            </a:r>
            <a:r>
              <a:rPr lang="en-US" sz="2000">
                <a:latin typeface="Times New Roman" pitchFamily="18" charset="0"/>
              </a:rPr>
              <a:t>a dotted line labeled &lt;&lt;extend&gt;&gt;  with an arrow toward the base case.</a:t>
            </a:r>
            <a:r>
              <a:rPr lang="en-US" sz="2000">
                <a:latin typeface="Verdana" pitchFamily="34" charset="0"/>
              </a:rPr>
              <a:t> 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en-US">
                <a:latin typeface="Times New Roman" pitchFamily="18" charset="0"/>
              </a:rPr>
              <a:t>he extending use case may add behavior to the base use case. The base class declares “extension points”.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 </a:t>
            </a:r>
            <a:endParaRPr lang="en-US" sz="120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              &lt;&lt;extend&gt;&gt;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1676400" y="1327150"/>
            <a:ext cx="6553200" cy="29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u="sng">
                <a:latin typeface="Times New Roman" pitchFamily="18" charset="0"/>
              </a:rPr>
              <a:t>Include</a:t>
            </a:r>
            <a:r>
              <a:rPr lang="en-US" sz="2400">
                <a:latin typeface="Times New Roman" pitchFamily="18" charset="0"/>
              </a:rPr>
              <a:t>: </a:t>
            </a:r>
            <a:r>
              <a:rPr lang="en-US" sz="2000">
                <a:latin typeface="Times New Roman" pitchFamily="18" charset="0"/>
              </a:rPr>
              <a:t>a dotted line labeled &lt;&lt;include&gt;&gt; beginning at base use case and ending with an arrows pointing to the include use case.  The include relationship occurs when a chunk of behavior is similar across more than one use case. Use “include” in stead of copying the description of that behavior.  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            &lt;&lt;include&gt;&gt;</a:t>
            </a:r>
            <a:endParaRPr lang="en-US" sz="240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1600">
              <a:latin typeface="Times New Roman" pitchFamily="18" charset="0"/>
            </a:endParaRPr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>
            <a:off x="2438400" y="3962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2514600" y="6172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5638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3200" b="1">
                <a:solidFill>
                  <a:schemeClr val="tx1"/>
                </a:solidFill>
                <a:latin typeface="Arial" charset="0"/>
              </a:rPr>
              <a:t>Use Case Diagrams</a:t>
            </a:r>
            <a:r>
              <a:rPr lang="en-US" sz="3600" b="1">
                <a:solidFill>
                  <a:schemeClr val="tx1"/>
                </a:solidFill>
              </a:rPr>
              <a:t/>
            </a:r>
            <a:br>
              <a:rPr lang="en-US" sz="3600" b="1">
                <a:solidFill>
                  <a:schemeClr val="tx1"/>
                </a:solidFill>
              </a:rPr>
            </a:br>
            <a:endParaRPr lang="en-US" sz="3600" b="1">
              <a:solidFill>
                <a:schemeClr val="tx1"/>
              </a:solidFill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419475" y="1858963"/>
            <a:ext cx="2438400" cy="38465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114800" y="2230438"/>
            <a:ext cx="90487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US" sz="800">
                <a:solidFill>
                  <a:srgbClr val="000000"/>
                </a:solidFill>
                <a:latin typeface="Arial" charset="0"/>
              </a:rPr>
              <a:t>Library System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4067175" y="2911475"/>
            <a:ext cx="923925" cy="4318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392613" y="3068638"/>
            <a:ext cx="322262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800">
                <a:solidFill>
                  <a:srgbClr val="000000"/>
                </a:solidFill>
                <a:latin typeface="Arial" charset="0"/>
              </a:rPr>
              <a:t>Borrow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4067175" y="3517900"/>
            <a:ext cx="923925" cy="5111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310063" y="3754438"/>
            <a:ext cx="481012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800">
                <a:solidFill>
                  <a:srgbClr val="000000"/>
                </a:solidFill>
                <a:latin typeface="Arial" charset="0"/>
              </a:rPr>
              <a:t>Order Title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3886200" y="4267200"/>
            <a:ext cx="1371600" cy="5238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4200525" y="4440238"/>
            <a:ext cx="7429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800">
                <a:solidFill>
                  <a:srgbClr val="000000"/>
                </a:solidFill>
                <a:latin typeface="Arial" charset="0"/>
              </a:rPr>
              <a:t>Fine Remittance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2582863" y="2894013"/>
            <a:ext cx="1484312" cy="177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2505075" y="3190875"/>
            <a:ext cx="1484313" cy="1247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H="1">
            <a:off x="4905375" y="2786063"/>
            <a:ext cx="1331913" cy="9636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flipH="1">
            <a:off x="5210175" y="2894013"/>
            <a:ext cx="989013" cy="149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flipV="1">
            <a:off x="5019675" y="2679700"/>
            <a:ext cx="1217613" cy="320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4943475" y="3786188"/>
            <a:ext cx="1370013" cy="3921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 flipV="1">
            <a:off x="5210175" y="4249738"/>
            <a:ext cx="1027113" cy="320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2143125" y="2597150"/>
            <a:ext cx="1588" cy="301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2035175" y="2689225"/>
            <a:ext cx="2159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 flipH="1">
            <a:off x="2035175" y="2898775"/>
            <a:ext cx="10795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2143125" y="2898775"/>
            <a:ext cx="10795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1" name="Oval 23"/>
          <p:cNvSpPr>
            <a:spLocks noChangeArrowheads="1"/>
          </p:cNvSpPr>
          <p:nvPr/>
        </p:nvSpPr>
        <p:spPr bwMode="auto">
          <a:xfrm>
            <a:off x="2084388" y="2276475"/>
            <a:ext cx="107950" cy="2444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2005013" y="3251200"/>
            <a:ext cx="3587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  <a:latin typeface="Arial" charset="0"/>
              </a:rPr>
              <a:t>Client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>
            <a:off x="6619875" y="2432050"/>
            <a:ext cx="1588" cy="301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6511925" y="2524125"/>
            <a:ext cx="2159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 flipH="1">
            <a:off x="6511925" y="2733675"/>
            <a:ext cx="10795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>
            <a:off x="6619875" y="2733675"/>
            <a:ext cx="10795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7" name="Oval 29"/>
          <p:cNvSpPr>
            <a:spLocks noChangeArrowheads="1"/>
          </p:cNvSpPr>
          <p:nvPr/>
        </p:nvSpPr>
        <p:spPr bwMode="auto">
          <a:xfrm>
            <a:off x="6561138" y="2108200"/>
            <a:ext cx="134937" cy="2444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6378575" y="3086100"/>
            <a:ext cx="6223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  <a:latin typeface="Arial" charset="0"/>
              </a:rPr>
              <a:t>Employee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>
            <a:off x="6619875" y="4184650"/>
            <a:ext cx="1588" cy="301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>
            <a:off x="6511925" y="4276725"/>
            <a:ext cx="2159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 flipH="1">
            <a:off x="6511925" y="4486275"/>
            <a:ext cx="10795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2" name="Line 34"/>
          <p:cNvSpPr>
            <a:spLocks noChangeShapeType="1"/>
          </p:cNvSpPr>
          <p:nvPr/>
        </p:nvSpPr>
        <p:spPr bwMode="auto">
          <a:xfrm>
            <a:off x="6619875" y="4486275"/>
            <a:ext cx="10795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3" name="Oval 35"/>
          <p:cNvSpPr>
            <a:spLocks noChangeArrowheads="1"/>
          </p:cNvSpPr>
          <p:nvPr/>
        </p:nvSpPr>
        <p:spPr bwMode="auto">
          <a:xfrm>
            <a:off x="6543675" y="3863975"/>
            <a:ext cx="152400" cy="2413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4" name="Rectangle 36"/>
          <p:cNvSpPr>
            <a:spLocks noChangeArrowheads="1"/>
          </p:cNvSpPr>
          <p:nvPr/>
        </p:nvSpPr>
        <p:spPr bwMode="auto">
          <a:xfrm>
            <a:off x="6332538" y="4838700"/>
            <a:ext cx="66833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  <a:latin typeface="Arial" charset="0"/>
              </a:rPr>
              <a:t>Supervisor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2362200" y="5867400"/>
            <a:ext cx="6172200" cy="10699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1600">
                <a:latin typeface="Times New Roman" pitchFamily="18" charset="0"/>
              </a:rPr>
              <a:t> A generalized description of how a system will be used. 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1600">
                <a:latin typeface="Times New Roman" pitchFamily="18" charset="0"/>
              </a:rPr>
              <a:t> Provides an overview of the intended functionality of the system</a:t>
            </a:r>
          </a:p>
          <a:p>
            <a:pPr eaLnBrk="1" hangingPunct="1">
              <a:spcBef>
                <a:spcPct val="50000"/>
              </a:spcBef>
            </a:pPr>
            <a:endParaRPr lang="en-US" sz="1600">
              <a:latin typeface="Times New Roman" pitchFamily="18" charset="0"/>
            </a:endParaRPr>
          </a:p>
        </p:txBody>
      </p:sp>
      <p:sp>
        <p:nvSpPr>
          <p:cNvPr id="7208" name="Rectangle 40"/>
          <p:cNvSpPr>
            <a:spLocks noChangeArrowheads="1"/>
          </p:cNvSpPr>
          <p:nvPr/>
        </p:nvSpPr>
        <p:spPr bwMode="auto">
          <a:xfrm>
            <a:off x="2133600" y="1600200"/>
            <a:ext cx="1052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 i="1">
                <a:solidFill>
                  <a:srgbClr val="FF66CC"/>
                </a:solidFill>
                <a:latin typeface="Arial" charset="0"/>
              </a:rPr>
              <a:t>Boundary</a:t>
            </a:r>
          </a:p>
        </p:txBody>
      </p:sp>
      <p:sp>
        <p:nvSpPr>
          <p:cNvPr id="7209" name="Line 41"/>
          <p:cNvSpPr>
            <a:spLocks noChangeShapeType="1"/>
          </p:cNvSpPr>
          <p:nvPr/>
        </p:nvSpPr>
        <p:spPr bwMode="auto">
          <a:xfrm>
            <a:off x="3124200" y="1905000"/>
            <a:ext cx="228600" cy="76200"/>
          </a:xfrm>
          <a:prstGeom prst="line">
            <a:avLst/>
          </a:prstGeom>
          <a:noFill/>
          <a:ln w="9525">
            <a:solidFill>
              <a:srgbClr val="FF66CC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210" name="Rectangle 42"/>
          <p:cNvSpPr>
            <a:spLocks noChangeArrowheads="1"/>
          </p:cNvSpPr>
          <p:nvPr/>
        </p:nvSpPr>
        <p:spPr bwMode="auto">
          <a:xfrm>
            <a:off x="1066800" y="190500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600" i="1">
                <a:solidFill>
                  <a:srgbClr val="FF66CC"/>
                </a:solidFill>
                <a:latin typeface="Arial" charset="0"/>
              </a:rPr>
              <a:t>Actor</a:t>
            </a:r>
          </a:p>
        </p:txBody>
      </p:sp>
      <p:sp>
        <p:nvSpPr>
          <p:cNvPr id="7211" name="Line 43"/>
          <p:cNvSpPr>
            <a:spLocks noChangeShapeType="1"/>
          </p:cNvSpPr>
          <p:nvPr/>
        </p:nvSpPr>
        <p:spPr bwMode="auto">
          <a:xfrm>
            <a:off x="1600200" y="2209800"/>
            <a:ext cx="304800" cy="152400"/>
          </a:xfrm>
          <a:prstGeom prst="line">
            <a:avLst/>
          </a:prstGeom>
          <a:noFill/>
          <a:ln w="9525">
            <a:solidFill>
              <a:srgbClr val="FF66CC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212" name="Line 44"/>
          <p:cNvSpPr>
            <a:spLocks noChangeShapeType="1"/>
          </p:cNvSpPr>
          <p:nvPr/>
        </p:nvSpPr>
        <p:spPr bwMode="auto">
          <a:xfrm flipH="1">
            <a:off x="4800600" y="1828800"/>
            <a:ext cx="2133600" cy="1066800"/>
          </a:xfrm>
          <a:prstGeom prst="line">
            <a:avLst/>
          </a:prstGeom>
          <a:noFill/>
          <a:ln w="9525">
            <a:solidFill>
              <a:srgbClr val="FF66CC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214" name="Rectangle 46"/>
          <p:cNvSpPr>
            <a:spLocks noChangeArrowheads="1"/>
          </p:cNvSpPr>
          <p:nvPr/>
        </p:nvSpPr>
        <p:spPr bwMode="auto">
          <a:xfrm>
            <a:off x="7010400" y="1447800"/>
            <a:ext cx="1371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600" i="1">
                <a:solidFill>
                  <a:srgbClr val="FF66CC"/>
                </a:solidFill>
                <a:latin typeface="Arial" charset="0"/>
              </a:rPr>
              <a:t/>
            </a:r>
            <a:br>
              <a:rPr lang="en-US" sz="1600" i="1">
                <a:solidFill>
                  <a:srgbClr val="FF66CC"/>
                </a:solidFill>
                <a:latin typeface="Arial" charset="0"/>
              </a:rPr>
            </a:br>
            <a:r>
              <a:rPr lang="en-US" sz="1600" i="1">
                <a:solidFill>
                  <a:srgbClr val="FF66CC"/>
                </a:solidFill>
                <a:latin typeface="Arial" charset="0"/>
              </a:rPr>
              <a:t>Use 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96963"/>
          </a:xfrm>
        </p:spPr>
        <p:txBody>
          <a:bodyPr/>
          <a:lstStyle/>
          <a:p>
            <a:r>
              <a:rPr lang="en-US" sz="3200" b="1">
                <a:solidFill>
                  <a:schemeClr val="tx1"/>
                </a:solidFill>
                <a:latin typeface="Arial" charset="0"/>
              </a:rPr>
              <a:t>Use Case Diagrams</a:t>
            </a:r>
            <a:r>
              <a:rPr lang="en-US" sz="3200" b="1">
                <a:solidFill>
                  <a:schemeClr val="tx1"/>
                </a:solidFill>
              </a:rPr>
              <a:t>(cont.)</a:t>
            </a:r>
          </a:p>
        </p:txBody>
      </p:sp>
      <p:pic>
        <p:nvPicPr>
          <p:cNvPr id="55300" name="Picture 4" descr="use_ca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219200"/>
            <a:ext cx="7620000" cy="4953000"/>
          </a:xfrm>
          <a:prstGeom prst="rect">
            <a:avLst/>
          </a:prstGeom>
          <a:noFill/>
        </p:spPr>
      </p:pic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3657600" y="61722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200">
                <a:latin typeface="Verdana" pitchFamily="34" charset="0"/>
              </a:rPr>
              <a:t>    (TogetherSoft, Inc)</a:t>
            </a:r>
          </a:p>
          <a:p>
            <a:pPr eaLnBrk="1" hangingPunct="1"/>
            <a:endParaRPr lang="en-US" sz="12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chemeClr val="tx1"/>
                </a:solidFill>
                <a:latin typeface="Arial" charset="0"/>
              </a:rPr>
              <a:t>Use Case Diagrams</a:t>
            </a:r>
            <a:r>
              <a:rPr lang="en-US" sz="3200" b="1">
                <a:solidFill>
                  <a:schemeClr val="tx1"/>
                </a:solidFill>
              </a:rPr>
              <a:t>(cont.)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660525" y="2057400"/>
            <a:ext cx="717867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400" b="1">
                <a:latin typeface="Times New Roman" pitchFamily="18" charset="0"/>
              </a:rPr>
              <a:t>Pay Bill</a:t>
            </a:r>
            <a:r>
              <a:rPr lang="en-US" sz="2400">
                <a:latin typeface="Times New Roman" pitchFamily="18" charset="0"/>
              </a:rPr>
              <a:t> is a parent use case and </a:t>
            </a:r>
            <a:r>
              <a:rPr lang="en-US" sz="2400" b="1">
                <a:latin typeface="Times New Roman" pitchFamily="18" charset="0"/>
              </a:rPr>
              <a:t>Bill Insurance</a:t>
            </a:r>
            <a:r>
              <a:rPr lang="en-US" sz="2400">
                <a:latin typeface="Times New Roman" pitchFamily="18" charset="0"/>
              </a:rPr>
              <a:t> is the child use case. (generalization)</a:t>
            </a:r>
          </a:p>
          <a:p>
            <a:pPr eaLnBrk="1" hangingPunct="1"/>
            <a:endParaRPr lang="en-US" sz="2400">
              <a:latin typeface="Times New Roman" pitchFamily="18" charset="0"/>
            </a:endParaRPr>
          </a:p>
          <a:p>
            <a:pPr eaLnBrk="1" hangingPunct="1">
              <a:buFontTx/>
              <a:buChar char="•"/>
            </a:pPr>
            <a:r>
              <a:rPr lang="en-US" sz="2400">
                <a:latin typeface="Times New Roman" pitchFamily="18" charset="0"/>
              </a:rPr>
              <a:t>Both </a:t>
            </a:r>
            <a:r>
              <a:rPr lang="en-US" sz="2400" b="1">
                <a:latin typeface="Times New Roman" pitchFamily="18" charset="0"/>
              </a:rPr>
              <a:t>Make Appointment</a:t>
            </a:r>
            <a:r>
              <a:rPr lang="en-US" sz="2400">
                <a:latin typeface="Times New Roman" pitchFamily="18" charset="0"/>
              </a:rPr>
              <a:t> and </a:t>
            </a:r>
            <a:r>
              <a:rPr lang="en-US" sz="2400" b="1">
                <a:latin typeface="Times New Roman" pitchFamily="18" charset="0"/>
              </a:rPr>
              <a:t>Request Medication</a:t>
            </a:r>
            <a:r>
              <a:rPr lang="en-US" sz="2400">
                <a:latin typeface="Times New Roman" pitchFamily="18" charset="0"/>
              </a:rPr>
              <a:t> include </a:t>
            </a:r>
            <a:r>
              <a:rPr lang="en-US" sz="2400" b="1">
                <a:latin typeface="Times New Roman" pitchFamily="18" charset="0"/>
              </a:rPr>
              <a:t>Check Patient Record</a:t>
            </a:r>
            <a:r>
              <a:rPr lang="en-US" sz="2400">
                <a:latin typeface="Times New Roman" pitchFamily="18" charset="0"/>
              </a:rPr>
              <a:t> as a subtask.(include) </a:t>
            </a:r>
          </a:p>
          <a:p>
            <a:pPr eaLnBrk="1" hangingPunct="1"/>
            <a:endParaRPr lang="en-US" sz="2400">
              <a:latin typeface="Times New Roman" pitchFamily="18" charset="0"/>
            </a:endParaRPr>
          </a:p>
          <a:p>
            <a:pPr eaLnBrk="1" hangingPunct="1">
              <a:buFontTx/>
              <a:buChar char="•"/>
            </a:pPr>
            <a:r>
              <a:rPr lang="en-US" sz="2400">
                <a:latin typeface="Times New Roman" pitchFamily="18" charset="0"/>
              </a:rPr>
              <a:t>The </a:t>
            </a:r>
            <a:r>
              <a:rPr lang="en-US" sz="2400" b="1">
                <a:latin typeface="Times New Roman" pitchFamily="18" charset="0"/>
              </a:rPr>
              <a:t>extension point </a:t>
            </a:r>
            <a:r>
              <a:rPr lang="en-US" sz="2400">
                <a:latin typeface="Times New Roman" pitchFamily="18" charset="0"/>
              </a:rPr>
              <a:t>is written inside the base case</a:t>
            </a:r>
          </a:p>
          <a:p>
            <a:pPr eaLnBrk="1" hangingPunct="1"/>
            <a:r>
              <a:rPr lang="en-US" sz="2400" b="1">
                <a:latin typeface="Times New Roman" pitchFamily="18" charset="0"/>
              </a:rPr>
              <a:t>Pay bill</a:t>
            </a:r>
            <a:r>
              <a:rPr lang="en-US" sz="2400">
                <a:latin typeface="Times New Roman" pitchFamily="18" charset="0"/>
              </a:rPr>
              <a:t>; the extending class </a:t>
            </a:r>
            <a:r>
              <a:rPr lang="en-US" sz="2400" b="1">
                <a:latin typeface="Times New Roman" pitchFamily="18" charset="0"/>
              </a:rPr>
              <a:t>Defer payment</a:t>
            </a:r>
            <a:r>
              <a:rPr lang="en-US" sz="2400">
                <a:latin typeface="Times New Roman" pitchFamily="18" charset="0"/>
              </a:rPr>
              <a:t> adds the behavior of this extension point. (extend)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Used for describing </a:t>
            </a:r>
            <a:r>
              <a:rPr lang="en-US">
                <a:solidFill>
                  <a:schemeClr val="folHlink"/>
                </a:solidFill>
              </a:rPr>
              <a:t>structure and behavior</a:t>
            </a:r>
            <a:r>
              <a:rPr lang="en-US"/>
              <a:t> in the use cases</a:t>
            </a:r>
          </a:p>
          <a:p>
            <a:pPr>
              <a:lnSpc>
                <a:spcPct val="90000"/>
              </a:lnSpc>
            </a:pPr>
            <a:r>
              <a:rPr lang="en-US"/>
              <a:t>Provide a conceptual model of the system in terms of entities and their relationships</a:t>
            </a:r>
          </a:p>
          <a:p>
            <a:pPr>
              <a:lnSpc>
                <a:spcPct val="90000"/>
              </a:lnSpc>
            </a:pPr>
            <a:r>
              <a:rPr lang="en-US"/>
              <a:t>Used for requirement capture, end-user interaction</a:t>
            </a:r>
          </a:p>
          <a:p>
            <a:pPr>
              <a:lnSpc>
                <a:spcPct val="90000"/>
              </a:lnSpc>
            </a:pPr>
            <a:r>
              <a:rPr lang="en-US"/>
              <a:t>Detailed class diagrams are used for developers</a:t>
            </a: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 diagram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What is Modeling?</a:t>
            </a:r>
          </a:p>
          <a:p>
            <a:r>
              <a:rPr lang="en-US" sz="2800"/>
              <a:t>What is UML?</a:t>
            </a:r>
          </a:p>
          <a:p>
            <a:r>
              <a:rPr lang="en-US" sz="2800"/>
              <a:t>A brief history of UML</a:t>
            </a:r>
          </a:p>
          <a:p>
            <a:r>
              <a:rPr lang="en-US" sz="2800"/>
              <a:t>Understanding the basics of UML</a:t>
            </a:r>
          </a:p>
          <a:p>
            <a:r>
              <a:rPr lang="en-US" sz="2800"/>
              <a:t>UML diagrams </a:t>
            </a:r>
          </a:p>
          <a:p>
            <a:r>
              <a:rPr lang="en-US" sz="2800"/>
              <a:t>UML Modeling tools</a:t>
            </a:r>
          </a:p>
          <a:p>
            <a:pPr>
              <a:buFont typeface="Wingdings" pitchFamily="-128" charset="2"/>
              <a:buNone/>
            </a:pPr>
            <a:endParaRPr lang="en-US" sz="280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Each class is represented by a rectangle subdivided into three compartments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Name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Attributes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Operations</a:t>
            </a:r>
          </a:p>
          <a:p>
            <a:pPr>
              <a:lnSpc>
                <a:spcPct val="90000"/>
              </a:lnSpc>
            </a:pPr>
            <a:r>
              <a:rPr lang="en-US" sz="2000"/>
              <a:t>Modifiers are used to indicate visibility of attributes and operations.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‘+’   is used to denote </a:t>
            </a:r>
            <a:r>
              <a:rPr lang="en-US" sz="2000" i="1"/>
              <a:t>Public</a:t>
            </a:r>
            <a:r>
              <a:rPr lang="en-US" sz="1800"/>
              <a:t> visibility (everyone)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‘#’   is used to denote </a:t>
            </a:r>
            <a:r>
              <a:rPr lang="en-US" sz="2000" i="1"/>
              <a:t>Protected</a:t>
            </a:r>
            <a:r>
              <a:rPr lang="en-US" sz="1800"/>
              <a:t> visibility (friends and derived)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‘-’    is used to denote </a:t>
            </a:r>
            <a:r>
              <a:rPr lang="en-US" sz="2000" i="1"/>
              <a:t>Private</a:t>
            </a:r>
            <a:r>
              <a:rPr lang="en-US" sz="1800"/>
              <a:t> visibility (no one)</a:t>
            </a:r>
          </a:p>
          <a:p>
            <a:pPr>
              <a:lnSpc>
                <a:spcPct val="90000"/>
              </a:lnSpc>
            </a:pPr>
            <a:r>
              <a:rPr lang="en-US" sz="2000"/>
              <a:t>By default, attributes are hidden and operations are visible.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Class representation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>
                <a:solidFill>
                  <a:schemeClr val="tx1"/>
                </a:solidFill>
                <a:latin typeface="Arial" charset="0"/>
              </a:rPr>
              <a:t/>
            </a:r>
            <a:br>
              <a:rPr lang="en-US" sz="2800" b="1">
                <a:solidFill>
                  <a:schemeClr val="tx1"/>
                </a:solidFill>
                <a:latin typeface="Arial" charset="0"/>
              </a:rPr>
            </a:br>
            <a:r>
              <a:rPr lang="en-US" sz="2800" b="1">
                <a:solidFill>
                  <a:schemeClr val="tx1"/>
                </a:solidFill>
                <a:latin typeface="Arial" charset="0"/>
              </a:rPr>
              <a:t/>
            </a:r>
            <a:br>
              <a:rPr lang="en-US" sz="2800" b="1">
                <a:solidFill>
                  <a:schemeClr val="tx1"/>
                </a:solidFill>
                <a:latin typeface="Arial" charset="0"/>
              </a:rPr>
            </a:br>
            <a:r>
              <a:rPr lang="en-US" sz="2800" b="1">
                <a:solidFill>
                  <a:schemeClr val="tx1"/>
                </a:solidFill>
                <a:latin typeface="Arial" charset="0"/>
              </a:rPr>
              <a:t>An example of Class  </a:t>
            </a:r>
            <a:br>
              <a:rPr lang="en-US" sz="2800" b="1">
                <a:solidFill>
                  <a:schemeClr val="tx1"/>
                </a:solidFill>
                <a:latin typeface="Arial" charset="0"/>
              </a:rPr>
            </a:br>
            <a:r>
              <a:rPr lang="en-US" sz="2800" b="1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b="1">
                <a:solidFill>
                  <a:schemeClr val="tx1"/>
                </a:solidFill>
              </a:rPr>
              <a:t/>
            </a:r>
            <a:br>
              <a:rPr lang="en-US" b="1">
                <a:solidFill>
                  <a:schemeClr val="tx1"/>
                </a:solidFill>
              </a:rPr>
            </a:br>
            <a:endParaRPr lang="en-US" b="1">
              <a:solidFill>
                <a:schemeClr val="tx1"/>
              </a:solidFill>
            </a:endParaRPr>
          </a:p>
        </p:txBody>
      </p:sp>
      <p:grpSp>
        <p:nvGrpSpPr>
          <p:cNvPr id="48146" name="Group 18"/>
          <p:cNvGrpSpPr>
            <a:grpSpLocks/>
          </p:cNvGrpSpPr>
          <p:nvPr/>
        </p:nvGrpSpPr>
        <p:grpSpPr bwMode="auto">
          <a:xfrm>
            <a:off x="1981200" y="2251075"/>
            <a:ext cx="5734050" cy="3497263"/>
            <a:chOff x="1248" y="1418"/>
            <a:chExt cx="3612" cy="2203"/>
          </a:xfrm>
        </p:grpSpPr>
        <p:sp>
          <p:nvSpPr>
            <p:cNvPr id="48132" name="Rectangle 4"/>
            <p:cNvSpPr>
              <a:spLocks noChangeArrowheads="1"/>
            </p:cNvSpPr>
            <p:nvPr/>
          </p:nvSpPr>
          <p:spPr bwMode="auto">
            <a:xfrm>
              <a:off x="1248" y="2385"/>
              <a:ext cx="1968" cy="1071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8133" name="Rectangle 5"/>
            <p:cNvSpPr>
              <a:spLocks noChangeArrowheads="1"/>
            </p:cNvSpPr>
            <p:nvPr/>
          </p:nvSpPr>
          <p:spPr bwMode="auto">
            <a:xfrm>
              <a:off x="1248" y="1809"/>
              <a:ext cx="1968" cy="576"/>
            </a:xfrm>
            <a:prstGeom prst="rect">
              <a:avLst/>
            </a:prstGeom>
            <a:solidFill>
              <a:srgbClr val="FF9900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8134" name="Rectangle 6"/>
            <p:cNvSpPr>
              <a:spLocks noChangeArrowheads="1"/>
            </p:cNvSpPr>
            <p:nvPr/>
          </p:nvSpPr>
          <p:spPr bwMode="auto">
            <a:xfrm>
              <a:off x="1248" y="1473"/>
              <a:ext cx="1968" cy="336"/>
            </a:xfrm>
            <a:prstGeom prst="rect">
              <a:avLst/>
            </a:prstGeom>
            <a:solidFill>
              <a:srgbClr val="FF7C80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8135" name="Text Box 7"/>
            <p:cNvSpPr txBox="1">
              <a:spLocks noChangeArrowheads="1"/>
            </p:cNvSpPr>
            <p:nvPr/>
          </p:nvSpPr>
          <p:spPr bwMode="auto">
            <a:xfrm>
              <a:off x="1344" y="1521"/>
              <a:ext cx="1712" cy="30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marL="290513" indent="-290513" eaLnBrk="1" hangingPunct="1">
                <a:lnSpc>
                  <a:spcPct val="90000"/>
                </a:lnSpc>
                <a:spcBef>
                  <a:spcPct val="20000"/>
                </a:spcBef>
                <a:buClr>
                  <a:srgbClr val="CC0000"/>
                </a:buClr>
              </a:pPr>
              <a:r>
                <a:rPr lang="en-US" sz="2800">
                  <a:latin typeface="Arial" charset="0"/>
                </a:rPr>
                <a:t> Account_Name</a:t>
              </a:r>
            </a:p>
          </p:txBody>
        </p:sp>
        <p:sp>
          <p:nvSpPr>
            <p:cNvPr id="48136" name="Text Box 8"/>
            <p:cNvSpPr txBox="1">
              <a:spLocks noChangeArrowheads="1"/>
            </p:cNvSpPr>
            <p:nvPr/>
          </p:nvSpPr>
          <p:spPr bwMode="auto">
            <a:xfrm>
              <a:off x="1380" y="1822"/>
              <a:ext cx="116" cy="30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marL="290513" indent="-290513" eaLnBrk="1" hangingPunct="1">
                <a:lnSpc>
                  <a:spcPct val="90000"/>
                </a:lnSpc>
                <a:spcBef>
                  <a:spcPct val="20000"/>
                </a:spcBef>
                <a:buClr>
                  <a:srgbClr val="CC0000"/>
                </a:buClr>
              </a:pPr>
              <a:endParaRPr lang="en-US" sz="2800">
                <a:latin typeface="Arial" charset="0"/>
              </a:endParaRPr>
            </a:p>
          </p:txBody>
        </p:sp>
        <p:sp>
          <p:nvSpPr>
            <p:cNvPr id="48137" name="Text Box 9"/>
            <p:cNvSpPr txBox="1">
              <a:spLocks noChangeArrowheads="1"/>
            </p:cNvSpPr>
            <p:nvPr/>
          </p:nvSpPr>
          <p:spPr bwMode="auto">
            <a:xfrm>
              <a:off x="1296" y="1776"/>
              <a:ext cx="1950" cy="59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marL="290513" indent="-290513" eaLnBrk="1" hangingPunct="1">
                <a:lnSpc>
                  <a:spcPct val="90000"/>
                </a:lnSpc>
                <a:spcBef>
                  <a:spcPct val="20000"/>
                </a:spcBef>
                <a:buClr>
                  <a:srgbClr val="CC0000"/>
                </a:buClr>
              </a:pPr>
              <a:r>
                <a:rPr lang="en-US" sz="2800">
                  <a:latin typeface="Arial" charset="0"/>
                </a:rPr>
                <a:t>- Customer_Name</a:t>
              </a:r>
            </a:p>
            <a:p>
              <a:pPr marL="290513" indent="-290513" eaLnBrk="1" hangingPunct="1">
                <a:lnSpc>
                  <a:spcPct val="90000"/>
                </a:lnSpc>
                <a:spcBef>
                  <a:spcPct val="20000"/>
                </a:spcBef>
                <a:buClr>
                  <a:srgbClr val="CC0000"/>
                </a:buClr>
              </a:pPr>
              <a:r>
                <a:rPr lang="en-US" sz="2800">
                  <a:latin typeface="Arial" charset="0"/>
                </a:rPr>
                <a:t>- Balance</a:t>
              </a:r>
            </a:p>
          </p:txBody>
        </p:sp>
        <p:sp>
          <p:nvSpPr>
            <p:cNvPr id="48138" name="Text Box 10"/>
            <p:cNvSpPr txBox="1">
              <a:spLocks noChangeArrowheads="1"/>
            </p:cNvSpPr>
            <p:nvPr/>
          </p:nvSpPr>
          <p:spPr bwMode="auto">
            <a:xfrm>
              <a:off x="1296" y="2433"/>
              <a:ext cx="1532" cy="1188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marL="290513" indent="-290513" eaLnBrk="1" hangingPunct="1">
                <a:lnSpc>
                  <a:spcPct val="90000"/>
                </a:lnSpc>
                <a:spcBef>
                  <a:spcPct val="20000"/>
                </a:spcBef>
                <a:buClr>
                  <a:srgbClr val="CC0000"/>
                </a:buClr>
              </a:pPr>
              <a:r>
                <a:rPr lang="en-US" sz="2800">
                  <a:latin typeface="Arial" charset="0"/>
                </a:rPr>
                <a:t>+addFunds( )</a:t>
              </a:r>
            </a:p>
            <a:p>
              <a:pPr marL="290513" indent="-290513" eaLnBrk="1" hangingPunct="1">
                <a:lnSpc>
                  <a:spcPct val="90000"/>
                </a:lnSpc>
                <a:spcBef>
                  <a:spcPct val="20000"/>
                </a:spcBef>
                <a:buClr>
                  <a:srgbClr val="CC0000"/>
                </a:buClr>
              </a:pPr>
              <a:r>
                <a:rPr lang="en-US" sz="2800">
                  <a:latin typeface="Arial" charset="0"/>
                </a:rPr>
                <a:t>+withDraw( )</a:t>
              </a:r>
            </a:p>
            <a:p>
              <a:pPr marL="290513" indent="-290513" eaLnBrk="1" hangingPunct="1">
                <a:lnSpc>
                  <a:spcPct val="90000"/>
                </a:lnSpc>
                <a:spcBef>
                  <a:spcPct val="20000"/>
                </a:spcBef>
                <a:buClr>
                  <a:srgbClr val="CC0000"/>
                </a:buClr>
              </a:pPr>
              <a:r>
                <a:rPr lang="en-US" sz="2800">
                  <a:latin typeface="Arial" charset="0"/>
                </a:rPr>
                <a:t>+transfer( )</a:t>
              </a:r>
            </a:p>
            <a:p>
              <a:pPr marL="290513" indent="-290513" eaLnBrk="1" hangingPunct="1">
                <a:lnSpc>
                  <a:spcPct val="90000"/>
                </a:lnSpc>
                <a:spcBef>
                  <a:spcPct val="20000"/>
                </a:spcBef>
                <a:buClr>
                  <a:srgbClr val="CC0000"/>
                </a:buClr>
              </a:pPr>
              <a:endParaRPr lang="en-US" sz="2800">
                <a:latin typeface="Arial" charset="0"/>
              </a:endParaRPr>
            </a:p>
          </p:txBody>
        </p:sp>
        <p:sp>
          <p:nvSpPr>
            <p:cNvPr id="48139" name="Text Box 11"/>
            <p:cNvSpPr txBox="1">
              <a:spLocks noChangeArrowheads="1"/>
            </p:cNvSpPr>
            <p:nvPr/>
          </p:nvSpPr>
          <p:spPr bwMode="auto">
            <a:xfrm>
              <a:off x="3783" y="1418"/>
              <a:ext cx="641" cy="277"/>
            </a:xfrm>
            <a:prstGeom prst="rect">
              <a:avLst/>
            </a:prstGeom>
            <a:solidFill>
              <a:schemeClr val="tx1"/>
            </a:solidFill>
            <a:ln w="19050" algn="ctr">
              <a:solidFill>
                <a:schemeClr val="accent1"/>
              </a:solidFill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marL="290513" indent="-290513" eaLnBrk="1" hangingPunct="1">
                <a:lnSpc>
                  <a:spcPct val="90000"/>
                </a:lnSpc>
                <a:spcBef>
                  <a:spcPct val="20000"/>
                </a:spcBef>
                <a:buClr>
                  <a:srgbClr val="CC0000"/>
                </a:buClr>
              </a:pPr>
              <a:r>
                <a:rPr lang="en-US" sz="2400">
                  <a:solidFill>
                    <a:schemeClr val="accent1"/>
                  </a:solidFill>
                  <a:latin typeface="Arial" charset="0"/>
                </a:rPr>
                <a:t>Name</a:t>
              </a:r>
            </a:p>
          </p:txBody>
        </p:sp>
        <p:sp>
          <p:nvSpPr>
            <p:cNvPr id="48140" name="Text Box 12"/>
            <p:cNvSpPr txBox="1">
              <a:spLocks noChangeArrowheads="1"/>
            </p:cNvSpPr>
            <p:nvPr/>
          </p:nvSpPr>
          <p:spPr bwMode="auto">
            <a:xfrm>
              <a:off x="3792" y="1976"/>
              <a:ext cx="939" cy="277"/>
            </a:xfrm>
            <a:prstGeom prst="rect">
              <a:avLst/>
            </a:prstGeom>
            <a:solidFill>
              <a:schemeClr val="tx1"/>
            </a:solidFill>
            <a:ln w="19050" algn="ctr">
              <a:solidFill>
                <a:srgbClr val="FF9900"/>
              </a:solidFill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marL="290513" indent="-290513" eaLnBrk="1" hangingPunct="1">
                <a:lnSpc>
                  <a:spcPct val="90000"/>
                </a:lnSpc>
                <a:spcBef>
                  <a:spcPct val="20000"/>
                </a:spcBef>
                <a:buClr>
                  <a:srgbClr val="CC0000"/>
                </a:buClr>
              </a:pPr>
              <a:r>
                <a:rPr lang="en-US" sz="2400">
                  <a:solidFill>
                    <a:schemeClr val="folHlink"/>
                  </a:solidFill>
                  <a:latin typeface="Arial" charset="0"/>
                </a:rPr>
                <a:t>Attributes</a:t>
              </a:r>
            </a:p>
          </p:txBody>
        </p:sp>
        <p:sp>
          <p:nvSpPr>
            <p:cNvPr id="48141" name="Text Box 13"/>
            <p:cNvSpPr txBox="1">
              <a:spLocks noChangeArrowheads="1"/>
            </p:cNvSpPr>
            <p:nvPr/>
          </p:nvSpPr>
          <p:spPr bwMode="auto">
            <a:xfrm>
              <a:off x="3792" y="2504"/>
              <a:ext cx="1068" cy="277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marL="290513" indent="-290513" eaLnBrk="1" hangingPunct="1">
                <a:lnSpc>
                  <a:spcPct val="90000"/>
                </a:lnSpc>
                <a:spcBef>
                  <a:spcPct val="20000"/>
                </a:spcBef>
                <a:buClr>
                  <a:srgbClr val="CC0000"/>
                </a:buClr>
              </a:pPr>
              <a:r>
                <a:rPr lang="en-US" sz="2400">
                  <a:latin typeface="Arial" charset="0"/>
                </a:rPr>
                <a:t>Operations</a:t>
              </a:r>
            </a:p>
          </p:txBody>
        </p:sp>
        <p:sp>
          <p:nvSpPr>
            <p:cNvPr id="48142" name="Line 14"/>
            <p:cNvSpPr>
              <a:spLocks noChangeShapeType="1"/>
            </p:cNvSpPr>
            <p:nvPr/>
          </p:nvSpPr>
          <p:spPr bwMode="auto">
            <a:xfrm flipH="1">
              <a:off x="3216" y="1569"/>
              <a:ext cx="576" cy="96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arrow" w="lg" len="lg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8143" name="Line 15"/>
            <p:cNvSpPr>
              <a:spLocks noChangeShapeType="1"/>
            </p:cNvSpPr>
            <p:nvPr/>
          </p:nvSpPr>
          <p:spPr bwMode="auto">
            <a:xfrm flipH="1">
              <a:off x="3216" y="2097"/>
              <a:ext cx="576" cy="96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 type="arrow" w="lg" len="lg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8144" name="Line 16"/>
            <p:cNvSpPr>
              <a:spLocks noChangeShapeType="1"/>
            </p:cNvSpPr>
            <p:nvPr/>
          </p:nvSpPr>
          <p:spPr bwMode="auto">
            <a:xfrm flipH="1">
              <a:off x="3216" y="2625"/>
              <a:ext cx="576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8145" name="Rectangle 17"/>
            <p:cNvSpPr>
              <a:spLocks noChangeArrowheads="1"/>
            </p:cNvSpPr>
            <p:nvPr/>
          </p:nvSpPr>
          <p:spPr bwMode="auto">
            <a:xfrm>
              <a:off x="1248" y="1425"/>
              <a:ext cx="2160" cy="384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There are two kinds of Relationships</a:t>
            </a:r>
          </a:p>
          <a:p>
            <a:pPr lvl="1"/>
            <a:r>
              <a:rPr lang="en-US"/>
              <a:t>Generalization (parent-child relationship)</a:t>
            </a:r>
          </a:p>
          <a:p>
            <a:pPr lvl="1"/>
            <a:r>
              <a:rPr lang="en-US"/>
              <a:t>Association (student enrolls in course)</a:t>
            </a:r>
          </a:p>
          <a:p>
            <a:r>
              <a:rPr lang="en-US"/>
              <a:t>Associations can be further classified as</a:t>
            </a:r>
          </a:p>
          <a:p>
            <a:pPr lvl="1"/>
            <a:r>
              <a:rPr lang="en-US"/>
              <a:t>Aggregation</a:t>
            </a:r>
          </a:p>
          <a:p>
            <a:pPr lvl="1"/>
            <a:r>
              <a:rPr lang="en-US"/>
              <a:t>Composition</a:t>
            </a: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579438"/>
          </a:xfrm>
          <a:noFill/>
          <a:ln/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effectLst/>
                <a:latin typeface="Times New Roman" pitchFamily="18" charset="0"/>
              </a:rPr>
              <a:t>OO Relationships</a:t>
            </a:r>
            <a:endParaRPr lang="en-US" sz="3200" b="1"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AutoShape 1029"/>
          <p:cNvSpPr>
            <a:spLocks noChangeArrowheads="1"/>
          </p:cNvSpPr>
          <p:nvPr/>
        </p:nvSpPr>
        <p:spPr bwMode="auto">
          <a:xfrm>
            <a:off x="2616200" y="2222500"/>
            <a:ext cx="381000" cy="457200"/>
          </a:xfrm>
          <a:prstGeom prst="triangle">
            <a:avLst>
              <a:gd name="adj" fmla="val 50000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Rectangle 1030"/>
          <p:cNvSpPr>
            <a:spLocks noChangeArrowheads="1"/>
          </p:cNvSpPr>
          <p:nvPr/>
        </p:nvSpPr>
        <p:spPr bwMode="auto">
          <a:xfrm>
            <a:off x="2044700" y="1739900"/>
            <a:ext cx="1752600" cy="457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Line 1032"/>
          <p:cNvSpPr>
            <a:spLocks noChangeShapeType="1"/>
          </p:cNvSpPr>
          <p:nvPr/>
        </p:nvSpPr>
        <p:spPr bwMode="auto">
          <a:xfrm>
            <a:off x="2044700" y="3263900"/>
            <a:ext cx="1752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465" name="Line 1033"/>
          <p:cNvSpPr>
            <a:spLocks noChangeShapeType="1"/>
          </p:cNvSpPr>
          <p:nvPr/>
        </p:nvSpPr>
        <p:spPr bwMode="auto">
          <a:xfrm>
            <a:off x="2044700" y="3263900"/>
            <a:ext cx="12700" cy="685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466" name="Rectangle 1034"/>
          <p:cNvSpPr>
            <a:spLocks noChangeArrowheads="1"/>
          </p:cNvSpPr>
          <p:nvPr/>
        </p:nvSpPr>
        <p:spPr bwMode="auto">
          <a:xfrm>
            <a:off x="1435100" y="3949700"/>
            <a:ext cx="1371600" cy="5334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Rectangle 1035"/>
          <p:cNvSpPr>
            <a:spLocks noChangeArrowheads="1"/>
          </p:cNvSpPr>
          <p:nvPr/>
        </p:nvSpPr>
        <p:spPr bwMode="auto">
          <a:xfrm>
            <a:off x="3124200" y="3937000"/>
            <a:ext cx="1524000" cy="5334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>
                <a:latin typeface="Times New Roman" pitchFamily="18" charset="0"/>
              </a:rPr>
              <a:t>Subtype2</a:t>
            </a:r>
          </a:p>
        </p:txBody>
      </p:sp>
      <p:sp>
        <p:nvSpPr>
          <p:cNvPr id="19469" name="Text Box 1037"/>
          <p:cNvSpPr txBox="1">
            <a:spLocks noChangeArrowheads="1"/>
          </p:cNvSpPr>
          <p:nvPr/>
        </p:nvSpPr>
        <p:spPr bwMode="auto">
          <a:xfrm>
            <a:off x="2197100" y="1727200"/>
            <a:ext cx="1752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Supertype</a:t>
            </a:r>
          </a:p>
        </p:txBody>
      </p:sp>
      <p:sp>
        <p:nvSpPr>
          <p:cNvPr id="19470" name="Text Box 1038"/>
          <p:cNvSpPr txBox="1">
            <a:spLocks noChangeArrowheads="1"/>
          </p:cNvSpPr>
          <p:nvPr/>
        </p:nvSpPr>
        <p:spPr bwMode="auto">
          <a:xfrm>
            <a:off x="1435100" y="3949700"/>
            <a:ext cx="1371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Subtype1</a:t>
            </a:r>
          </a:p>
        </p:txBody>
      </p:sp>
      <p:sp>
        <p:nvSpPr>
          <p:cNvPr id="19473" name="Rectangle 1041"/>
          <p:cNvSpPr>
            <a:spLocks noChangeArrowheads="1"/>
          </p:cNvSpPr>
          <p:nvPr/>
        </p:nvSpPr>
        <p:spPr bwMode="auto">
          <a:xfrm>
            <a:off x="1828800" y="511175"/>
            <a:ext cx="6224588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 </a:t>
            </a:r>
            <a:r>
              <a:rPr lang="en-US" sz="2800">
                <a:solidFill>
                  <a:schemeClr val="tx2"/>
                </a:solidFill>
                <a:latin typeface="Times New Roman" pitchFamily="18" charset="0"/>
              </a:rPr>
              <a:t>OO Relationships:</a:t>
            </a:r>
            <a:r>
              <a:rPr lang="en-US" sz="32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200" b="1">
                <a:latin typeface="Times New Roman" pitchFamily="18" charset="0"/>
              </a:rPr>
              <a:t>Generalization</a:t>
            </a:r>
          </a:p>
        </p:txBody>
      </p:sp>
      <p:sp>
        <p:nvSpPr>
          <p:cNvPr id="19474" name="Rectangle 1042"/>
          <p:cNvSpPr>
            <a:spLocks noChangeArrowheads="1"/>
          </p:cNvSpPr>
          <p:nvPr/>
        </p:nvSpPr>
        <p:spPr bwMode="auto">
          <a:xfrm>
            <a:off x="304800" y="4724400"/>
            <a:ext cx="4191000" cy="1768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- Generalization expresses a parent/child relationship among related classes.  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- Used for abstracting details in several layers</a:t>
            </a:r>
          </a:p>
        </p:txBody>
      </p:sp>
      <p:sp>
        <p:nvSpPr>
          <p:cNvPr id="19486" name="AutoShape 1054"/>
          <p:cNvSpPr>
            <a:spLocks noChangeArrowheads="1"/>
          </p:cNvSpPr>
          <p:nvPr/>
        </p:nvSpPr>
        <p:spPr bwMode="auto">
          <a:xfrm>
            <a:off x="6781800" y="2171700"/>
            <a:ext cx="228600" cy="304800"/>
          </a:xfrm>
          <a:prstGeom prst="triangle">
            <a:avLst>
              <a:gd name="adj" fmla="val 50000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7" name="Rectangle 1055"/>
          <p:cNvSpPr>
            <a:spLocks noChangeArrowheads="1"/>
          </p:cNvSpPr>
          <p:nvPr/>
        </p:nvSpPr>
        <p:spPr bwMode="auto">
          <a:xfrm>
            <a:off x="6083300" y="1752600"/>
            <a:ext cx="1536700" cy="3810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8" name="Line 1056"/>
          <p:cNvSpPr>
            <a:spLocks noChangeShapeType="1"/>
          </p:cNvSpPr>
          <p:nvPr/>
        </p:nvSpPr>
        <p:spPr bwMode="auto">
          <a:xfrm>
            <a:off x="6896100" y="25019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489" name="Line 1057"/>
          <p:cNvSpPr>
            <a:spLocks noChangeShapeType="1"/>
          </p:cNvSpPr>
          <p:nvPr/>
        </p:nvSpPr>
        <p:spPr bwMode="auto">
          <a:xfrm>
            <a:off x="5791200" y="2819400"/>
            <a:ext cx="2057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491" name="Rectangle 1059"/>
          <p:cNvSpPr>
            <a:spLocks noChangeArrowheads="1"/>
          </p:cNvSpPr>
          <p:nvPr/>
        </p:nvSpPr>
        <p:spPr bwMode="auto">
          <a:xfrm>
            <a:off x="5130800" y="3302000"/>
            <a:ext cx="1447800" cy="5080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latin typeface="Times New Roman" pitchFamily="18" charset="0"/>
              </a:rPr>
              <a:t>Regular </a:t>
            </a:r>
          </a:p>
          <a:p>
            <a:pPr algn="ctr" eaLnBrk="1" hangingPunct="1"/>
            <a:r>
              <a:rPr lang="en-US" sz="1600">
                <a:latin typeface="Times New Roman" pitchFamily="18" charset="0"/>
              </a:rPr>
              <a:t>Customer</a:t>
            </a:r>
          </a:p>
        </p:txBody>
      </p:sp>
      <p:sp>
        <p:nvSpPr>
          <p:cNvPr id="19492" name="Rectangle 1060"/>
          <p:cNvSpPr>
            <a:spLocks noChangeArrowheads="1"/>
          </p:cNvSpPr>
          <p:nvPr/>
        </p:nvSpPr>
        <p:spPr bwMode="auto">
          <a:xfrm>
            <a:off x="7162800" y="3314700"/>
            <a:ext cx="1524000" cy="4953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latin typeface="Times New Roman" pitchFamily="18" charset="0"/>
              </a:rPr>
              <a:t>Loyalty</a:t>
            </a:r>
          </a:p>
          <a:p>
            <a:pPr algn="ctr" eaLnBrk="1" hangingPunct="1"/>
            <a:r>
              <a:rPr lang="en-US" sz="1600">
                <a:latin typeface="Times New Roman" pitchFamily="18" charset="0"/>
              </a:rPr>
              <a:t> Customer</a:t>
            </a:r>
          </a:p>
        </p:txBody>
      </p:sp>
      <p:sp>
        <p:nvSpPr>
          <p:cNvPr id="19494" name="Text Box 1062"/>
          <p:cNvSpPr txBox="1">
            <a:spLocks noChangeArrowheads="1"/>
          </p:cNvSpPr>
          <p:nvPr/>
        </p:nvSpPr>
        <p:spPr bwMode="auto">
          <a:xfrm>
            <a:off x="6235700" y="1752600"/>
            <a:ext cx="175260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Customer</a:t>
            </a:r>
          </a:p>
        </p:txBody>
      </p:sp>
      <p:sp>
        <p:nvSpPr>
          <p:cNvPr id="19497" name="Text Box 1065"/>
          <p:cNvSpPr txBox="1">
            <a:spLocks noChangeArrowheads="1"/>
          </p:cNvSpPr>
          <p:nvPr/>
        </p:nvSpPr>
        <p:spPr bwMode="auto">
          <a:xfrm>
            <a:off x="4800600" y="1739900"/>
            <a:ext cx="1143000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  Example:</a:t>
            </a:r>
          </a:p>
        </p:txBody>
      </p:sp>
      <p:sp>
        <p:nvSpPr>
          <p:cNvPr id="19498" name="Line 1066"/>
          <p:cNvSpPr>
            <a:spLocks noChangeShapeType="1"/>
          </p:cNvSpPr>
          <p:nvPr/>
        </p:nvSpPr>
        <p:spPr bwMode="auto">
          <a:xfrm>
            <a:off x="3810000" y="3263900"/>
            <a:ext cx="0" cy="685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509" name="Line 1077"/>
          <p:cNvSpPr>
            <a:spLocks noChangeShapeType="1"/>
          </p:cNvSpPr>
          <p:nvPr/>
        </p:nvSpPr>
        <p:spPr bwMode="auto">
          <a:xfrm>
            <a:off x="5791200" y="2819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510" name="Line 1078"/>
          <p:cNvSpPr>
            <a:spLocks noChangeShapeType="1"/>
          </p:cNvSpPr>
          <p:nvPr/>
        </p:nvSpPr>
        <p:spPr bwMode="auto">
          <a:xfrm>
            <a:off x="7848600" y="2819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514" name="Line 1082"/>
          <p:cNvSpPr>
            <a:spLocks noChangeShapeType="1"/>
          </p:cNvSpPr>
          <p:nvPr/>
        </p:nvSpPr>
        <p:spPr bwMode="auto">
          <a:xfrm flipV="1">
            <a:off x="28194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517" name="Rectangle 1085"/>
          <p:cNvSpPr>
            <a:spLocks noChangeArrowheads="1"/>
          </p:cNvSpPr>
          <p:nvPr/>
        </p:nvSpPr>
        <p:spPr bwMode="auto">
          <a:xfrm>
            <a:off x="6172200" y="4343400"/>
            <a:ext cx="1536700" cy="3810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20" name="Rectangle 1088"/>
          <p:cNvSpPr>
            <a:spLocks noChangeArrowheads="1"/>
          </p:cNvSpPr>
          <p:nvPr/>
        </p:nvSpPr>
        <p:spPr bwMode="auto">
          <a:xfrm>
            <a:off x="5219700" y="5892800"/>
            <a:ext cx="1447800" cy="5080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latin typeface="Times New Roman" pitchFamily="18" charset="0"/>
              </a:rPr>
              <a:t>Regular </a:t>
            </a:r>
          </a:p>
          <a:p>
            <a:pPr algn="ctr" eaLnBrk="1" hangingPunct="1"/>
            <a:r>
              <a:rPr lang="en-US" sz="1600">
                <a:latin typeface="Times New Roman" pitchFamily="18" charset="0"/>
              </a:rPr>
              <a:t>Customer</a:t>
            </a:r>
          </a:p>
        </p:txBody>
      </p:sp>
      <p:sp>
        <p:nvSpPr>
          <p:cNvPr id="19521" name="Rectangle 1089"/>
          <p:cNvSpPr>
            <a:spLocks noChangeArrowheads="1"/>
          </p:cNvSpPr>
          <p:nvPr/>
        </p:nvSpPr>
        <p:spPr bwMode="auto">
          <a:xfrm>
            <a:off x="7251700" y="5905500"/>
            <a:ext cx="1524000" cy="4953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latin typeface="Times New Roman" pitchFamily="18" charset="0"/>
              </a:rPr>
              <a:t>Loyalty</a:t>
            </a:r>
          </a:p>
          <a:p>
            <a:pPr algn="ctr" eaLnBrk="1" hangingPunct="1"/>
            <a:r>
              <a:rPr lang="en-US" sz="1600">
                <a:latin typeface="Times New Roman" pitchFamily="18" charset="0"/>
              </a:rPr>
              <a:t> Customer</a:t>
            </a:r>
          </a:p>
        </p:txBody>
      </p:sp>
      <p:sp>
        <p:nvSpPr>
          <p:cNvPr id="19522" name="Text Box 1090"/>
          <p:cNvSpPr txBox="1">
            <a:spLocks noChangeArrowheads="1"/>
          </p:cNvSpPr>
          <p:nvPr/>
        </p:nvSpPr>
        <p:spPr bwMode="auto">
          <a:xfrm>
            <a:off x="6324600" y="4343400"/>
            <a:ext cx="175260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Customer</a:t>
            </a:r>
          </a:p>
        </p:txBody>
      </p:sp>
      <p:sp>
        <p:nvSpPr>
          <p:cNvPr id="19523" name="Text Box 1091"/>
          <p:cNvSpPr txBox="1">
            <a:spLocks noChangeArrowheads="1"/>
          </p:cNvSpPr>
          <p:nvPr/>
        </p:nvSpPr>
        <p:spPr bwMode="auto">
          <a:xfrm>
            <a:off x="4889500" y="4330700"/>
            <a:ext cx="1143000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  or:</a:t>
            </a:r>
          </a:p>
        </p:txBody>
      </p:sp>
      <p:sp>
        <p:nvSpPr>
          <p:cNvPr id="19526" name="Line 1094"/>
          <p:cNvSpPr>
            <a:spLocks noChangeShapeType="1"/>
          </p:cNvSpPr>
          <p:nvPr/>
        </p:nvSpPr>
        <p:spPr bwMode="auto">
          <a:xfrm flipV="1">
            <a:off x="5905500" y="49530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527" name="Line 1095"/>
          <p:cNvSpPr>
            <a:spLocks noChangeShapeType="1"/>
          </p:cNvSpPr>
          <p:nvPr/>
        </p:nvSpPr>
        <p:spPr bwMode="auto">
          <a:xfrm>
            <a:off x="6400800" y="4876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528" name="Line 1096"/>
          <p:cNvSpPr>
            <a:spLocks noChangeShapeType="1"/>
          </p:cNvSpPr>
          <p:nvPr/>
        </p:nvSpPr>
        <p:spPr bwMode="auto">
          <a:xfrm flipV="1">
            <a:off x="6400800" y="47244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529" name="Line 1097"/>
          <p:cNvSpPr>
            <a:spLocks noChangeShapeType="1"/>
          </p:cNvSpPr>
          <p:nvPr/>
        </p:nvSpPr>
        <p:spPr bwMode="auto">
          <a:xfrm flipH="1">
            <a:off x="6629400" y="47244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530" name="Line 1098"/>
          <p:cNvSpPr>
            <a:spLocks noChangeShapeType="1"/>
          </p:cNvSpPr>
          <p:nvPr/>
        </p:nvSpPr>
        <p:spPr bwMode="auto">
          <a:xfrm flipH="1" flipV="1">
            <a:off x="7086600" y="49530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534" name="Line 1102"/>
          <p:cNvSpPr>
            <a:spLocks noChangeShapeType="1"/>
          </p:cNvSpPr>
          <p:nvPr/>
        </p:nvSpPr>
        <p:spPr bwMode="auto">
          <a:xfrm>
            <a:off x="6858000" y="47244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535" name="Line 1103"/>
          <p:cNvSpPr>
            <a:spLocks noChangeShapeType="1"/>
          </p:cNvSpPr>
          <p:nvPr/>
        </p:nvSpPr>
        <p:spPr bwMode="auto">
          <a:xfrm flipV="1">
            <a:off x="6934200" y="4876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536" name="Line 1104"/>
          <p:cNvSpPr>
            <a:spLocks noChangeShapeType="1"/>
          </p:cNvSpPr>
          <p:nvPr/>
        </p:nvSpPr>
        <p:spPr bwMode="auto">
          <a:xfrm>
            <a:off x="6858000" y="47244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r>
              <a:rPr lang="en-US"/>
              <a:t>Represent relationship between instances of classes</a:t>
            </a:r>
          </a:p>
          <a:p>
            <a:pPr lvl="1"/>
            <a:r>
              <a:rPr lang="en-US" sz="2400"/>
              <a:t>Student enrolls in a course</a:t>
            </a:r>
          </a:p>
          <a:p>
            <a:pPr lvl="1"/>
            <a:r>
              <a:rPr lang="en-US" sz="2400"/>
              <a:t>Courses have students</a:t>
            </a:r>
          </a:p>
          <a:p>
            <a:pPr lvl="1"/>
            <a:r>
              <a:rPr lang="en-US" sz="2400"/>
              <a:t>Courses have exams</a:t>
            </a:r>
          </a:p>
          <a:p>
            <a:pPr lvl="1"/>
            <a:r>
              <a:rPr lang="en-US" sz="2400"/>
              <a:t>Etc.</a:t>
            </a:r>
          </a:p>
          <a:p>
            <a:r>
              <a:rPr lang="en-US"/>
              <a:t>Association has two ends</a:t>
            </a:r>
          </a:p>
          <a:p>
            <a:pPr lvl="1"/>
            <a:r>
              <a:rPr lang="en-US" sz="2400"/>
              <a:t>Role names (e.g. enrolls)</a:t>
            </a:r>
          </a:p>
          <a:p>
            <a:pPr lvl="1"/>
            <a:r>
              <a:rPr lang="en-US" sz="2400"/>
              <a:t>Multiplicity (e.g. One course can have many students)</a:t>
            </a:r>
          </a:p>
          <a:p>
            <a:pPr lvl="1"/>
            <a:r>
              <a:rPr lang="en-US" sz="2400"/>
              <a:t>Navigability (unidirectional, bidirectional)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579438"/>
          </a:xfrm>
          <a:noFill/>
          <a:ln/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effectLst/>
                <a:latin typeface="Times New Roman" pitchFamily="18" charset="0"/>
              </a:rPr>
              <a:t> OO Relationships: </a:t>
            </a:r>
            <a:r>
              <a:rPr lang="en-US" sz="3200" b="1">
                <a:effectLst/>
                <a:latin typeface="Times New Roman" pitchFamily="18" charset="0"/>
              </a:rPr>
              <a:t>Association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Association: Multiplicity and Roles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1701800" y="2254250"/>
            <a:ext cx="1752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2006600" y="2514600"/>
            <a:ext cx="1074738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>
                <a:latin typeface="Arial" charset="0"/>
              </a:rPr>
              <a:t>University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6518275" y="2254250"/>
            <a:ext cx="1752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6959600" y="2514600"/>
            <a:ext cx="827088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>
                <a:latin typeface="Arial" charset="0"/>
              </a:rPr>
              <a:t>Person</a:t>
            </a:r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3454400" y="301625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3454400" y="240665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3438525" y="200977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3530600" y="3168650"/>
            <a:ext cx="523875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  <a:latin typeface="Arial" charset="0"/>
              </a:rPr>
              <a:t>0..1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6121400" y="2025650"/>
            <a:ext cx="263525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  <a:latin typeface="Arial" charset="0"/>
              </a:rPr>
              <a:t>*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6121400" y="3168650"/>
            <a:ext cx="263525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  <a:latin typeface="Arial" charset="0"/>
              </a:rPr>
              <a:t>*</a:t>
            </a: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1016000" y="4038600"/>
            <a:ext cx="3352800" cy="2236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marL="457200" indent="-457200" algn="ctr" eaLnBrk="1" hangingPunct="1">
              <a:spcBef>
                <a:spcPct val="50000"/>
              </a:spcBef>
            </a:pPr>
            <a:r>
              <a:rPr lang="en-US" sz="1400" b="1">
                <a:solidFill>
                  <a:schemeClr val="folHlink"/>
                </a:solidFill>
                <a:latin typeface="Arial" charset="0"/>
              </a:rPr>
              <a:t>Multiplicity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1200" u="sng">
                <a:latin typeface="Arial" charset="0"/>
              </a:rPr>
              <a:t>Symbol	Meaning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1200">
                <a:latin typeface="Arial" charset="0"/>
              </a:rPr>
              <a:t>1		One and only one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1200">
                <a:latin typeface="Arial" charset="0"/>
              </a:rPr>
              <a:t>0..1		Zero or one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1200">
                <a:latin typeface="Arial" charset="0"/>
              </a:rPr>
              <a:t>M..N		From M to N (natural language)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1200">
                <a:latin typeface="Arial" charset="0"/>
              </a:rPr>
              <a:t>*		From zero to any positive integer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1200">
                <a:latin typeface="Arial" charset="0"/>
              </a:rPr>
              <a:t>0..*		From zero to any positive integer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1200">
                <a:latin typeface="Arial" charset="0"/>
              </a:rPr>
              <a:t>1..*		From one to any positive integer</a:t>
            </a: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5969000" y="3352800"/>
            <a:ext cx="862013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chemeClr val="folHlink"/>
                </a:solidFill>
                <a:latin typeface="Arial" charset="0"/>
              </a:rPr>
              <a:t>teacher</a:t>
            </a: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3378200" y="3429000"/>
            <a:ext cx="1019175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chemeClr val="folHlink"/>
                </a:solidFill>
                <a:latin typeface="Arial" charset="0"/>
              </a:rPr>
              <a:t>employer</a:t>
            </a:r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6248400" y="3810000"/>
            <a:ext cx="600075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i="1">
                <a:solidFill>
                  <a:schemeClr val="folHlink"/>
                </a:solidFill>
                <a:latin typeface="Arial" charset="0"/>
              </a:rPr>
              <a:t>Role</a:t>
            </a:r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H="1" flipV="1">
            <a:off x="6502400" y="3657600"/>
            <a:ext cx="457200" cy="381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lg" len="lg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4953000" y="4495800"/>
            <a:ext cx="3657600" cy="1728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600" b="1">
                <a:solidFill>
                  <a:schemeClr val="folHlink"/>
                </a:solidFill>
                <a:latin typeface="Arial" charset="0"/>
              </a:rPr>
              <a:t>Role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 i="1">
                <a:latin typeface="Arial" charset="0"/>
              </a:rPr>
              <a:t>“A given university groups many people; some act as students, others as teachers.  A given student belongs to a single university; a given teacher may or may not be working for the university at a particular time.”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5867400" y="1676400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chemeClr val="folHlink"/>
                </a:solidFill>
                <a:latin typeface="Arial" charset="0"/>
              </a:rPr>
              <a:t>student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36700" y="381000"/>
            <a:ext cx="5819775" cy="457200"/>
          </a:xfrm>
        </p:spPr>
        <p:txBody>
          <a:bodyPr/>
          <a:lstStyle/>
          <a:p>
            <a:r>
              <a:rPr lang="en-US" sz="2400" b="1">
                <a:solidFill>
                  <a:schemeClr val="tx1"/>
                </a:solidFill>
                <a:latin typeface="Arial" charset="0"/>
              </a:rPr>
              <a:t>Class Diagram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338388" y="990600"/>
            <a:ext cx="973137" cy="1314450"/>
          </a:xfrm>
          <a:prstGeom prst="rect">
            <a:avLst/>
          </a:prstGeom>
          <a:solidFill>
            <a:srgbClr val="FFFF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644775" y="1012825"/>
            <a:ext cx="407988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  <a:latin typeface="Arial" charset="0"/>
              </a:rPr>
              <a:t>Order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2349500" y="1217613"/>
            <a:ext cx="950913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428875" y="1250950"/>
            <a:ext cx="8143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000">
                <a:solidFill>
                  <a:srgbClr val="000000"/>
                </a:solidFill>
                <a:latin typeface="Arial" charset="0"/>
              </a:rPr>
              <a:t>-dateReceived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2554288" y="1409700"/>
            <a:ext cx="56991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000">
                <a:solidFill>
                  <a:srgbClr val="000000"/>
                </a:solidFill>
                <a:latin typeface="Arial" charset="0"/>
              </a:rPr>
              <a:t>-isPrepaid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406650" y="1568450"/>
            <a:ext cx="895350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000">
                <a:solidFill>
                  <a:srgbClr val="000000"/>
                </a:solidFill>
                <a:latin typeface="Arial" charset="0"/>
              </a:rPr>
              <a:t>-number :String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2428875" y="1727200"/>
            <a:ext cx="838200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000">
                <a:solidFill>
                  <a:srgbClr val="000000"/>
                </a:solidFill>
                <a:latin typeface="Arial" charset="0"/>
              </a:rPr>
              <a:t>-price : Money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2349500" y="1920875"/>
            <a:ext cx="950913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2508250" y="1954213"/>
            <a:ext cx="679450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000">
                <a:solidFill>
                  <a:srgbClr val="000000"/>
                </a:solidFill>
                <a:latin typeface="Arial" charset="0"/>
              </a:rPr>
              <a:t>+dispatch()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2598738" y="2112963"/>
            <a:ext cx="509587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000">
                <a:solidFill>
                  <a:srgbClr val="000000"/>
                </a:solidFill>
                <a:latin typeface="Arial" charset="0"/>
              </a:rPr>
              <a:t>+close()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5815013" y="1376363"/>
            <a:ext cx="1449387" cy="815975"/>
          </a:xfrm>
          <a:prstGeom prst="rect">
            <a:avLst/>
          </a:prstGeom>
          <a:solidFill>
            <a:srgbClr val="FFFF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6223000" y="1387475"/>
            <a:ext cx="679450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  <a:latin typeface="Arial" charset="0"/>
              </a:rPr>
              <a:t>Customer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5826125" y="1592263"/>
            <a:ext cx="1427163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6370638" y="1625600"/>
            <a:ext cx="39687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000">
                <a:solidFill>
                  <a:srgbClr val="000000"/>
                </a:solidFill>
                <a:latin typeface="Arial" charset="0"/>
              </a:rPr>
              <a:t>-name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6291263" y="1784350"/>
            <a:ext cx="55562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000">
                <a:solidFill>
                  <a:srgbClr val="000000"/>
                </a:solidFill>
                <a:latin typeface="Arial" charset="0"/>
              </a:rPr>
              <a:t>-address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5826125" y="1976438"/>
            <a:ext cx="1427163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5883275" y="2011363"/>
            <a:ext cx="13557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000">
                <a:solidFill>
                  <a:srgbClr val="000000"/>
                </a:solidFill>
                <a:latin typeface="Arial" charset="0"/>
              </a:rPr>
              <a:t>+creditRating() : String()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4841875" y="3292475"/>
            <a:ext cx="1403350" cy="1155700"/>
          </a:xfrm>
          <a:prstGeom prst="rect">
            <a:avLst/>
          </a:prstGeom>
          <a:solidFill>
            <a:srgbClr val="FFFF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4897438" y="3314700"/>
            <a:ext cx="1336675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  <a:latin typeface="Arial" charset="0"/>
              </a:rPr>
              <a:t>Corporate Customer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4852988" y="3519488"/>
            <a:ext cx="1381125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5157788" y="3552825"/>
            <a:ext cx="787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000">
                <a:solidFill>
                  <a:srgbClr val="000000"/>
                </a:solidFill>
                <a:latin typeface="Arial" charset="0"/>
              </a:rPr>
              <a:t>-contactName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5192713" y="3711575"/>
            <a:ext cx="717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000">
                <a:solidFill>
                  <a:srgbClr val="000000"/>
                </a:solidFill>
                <a:latin typeface="Arial" charset="0"/>
              </a:rPr>
              <a:t>-creditRating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5248275" y="3870325"/>
            <a:ext cx="62071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000">
                <a:solidFill>
                  <a:srgbClr val="000000"/>
                </a:solidFill>
                <a:latin typeface="Arial" charset="0"/>
              </a:rPr>
              <a:t>-creditLimit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4852988" y="4062413"/>
            <a:ext cx="1381125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5283200" y="4097338"/>
            <a:ext cx="577850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000">
                <a:solidFill>
                  <a:srgbClr val="000000"/>
                </a:solidFill>
                <a:latin typeface="Arial" charset="0"/>
              </a:rPr>
              <a:t>+remind()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4954588" y="4256088"/>
            <a:ext cx="124936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000">
                <a:solidFill>
                  <a:srgbClr val="000000"/>
                </a:solidFill>
                <a:latin typeface="Arial" charset="0"/>
              </a:rPr>
              <a:t>+billForMonth(Integer)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6721475" y="3303588"/>
            <a:ext cx="1358900" cy="498475"/>
          </a:xfrm>
          <a:prstGeom prst="rect">
            <a:avLst/>
          </a:prstGeom>
          <a:solidFill>
            <a:srgbClr val="FFFF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4" name="Rectangle 32"/>
          <p:cNvSpPr>
            <a:spLocks noChangeArrowheads="1"/>
          </p:cNvSpPr>
          <p:nvPr/>
        </p:nvSpPr>
        <p:spPr bwMode="auto">
          <a:xfrm>
            <a:off x="6788150" y="3314700"/>
            <a:ext cx="1279525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  <a:latin typeface="Arial" charset="0"/>
              </a:rPr>
              <a:t>Personal Customer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>
            <a:off x="6732588" y="3519488"/>
            <a:ext cx="1336675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6" name="Rectangle 34"/>
          <p:cNvSpPr>
            <a:spLocks noChangeArrowheads="1"/>
          </p:cNvSpPr>
          <p:nvPr/>
        </p:nvSpPr>
        <p:spPr bwMode="auto">
          <a:xfrm>
            <a:off x="7061200" y="3552825"/>
            <a:ext cx="69691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000">
                <a:solidFill>
                  <a:srgbClr val="000000"/>
                </a:solidFill>
                <a:latin typeface="Arial" charset="0"/>
              </a:rPr>
              <a:t>-creditCard#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27" name="Line 35"/>
          <p:cNvSpPr>
            <a:spLocks noChangeShapeType="1"/>
          </p:cNvSpPr>
          <p:nvPr/>
        </p:nvSpPr>
        <p:spPr bwMode="auto">
          <a:xfrm>
            <a:off x="6732588" y="3744913"/>
            <a:ext cx="1336675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8" name="Freeform 36"/>
          <p:cNvSpPr>
            <a:spLocks/>
          </p:cNvSpPr>
          <p:nvPr/>
        </p:nvSpPr>
        <p:spPr bwMode="auto">
          <a:xfrm>
            <a:off x="5678488" y="2181225"/>
            <a:ext cx="815975" cy="1111250"/>
          </a:xfrm>
          <a:custGeom>
            <a:avLst/>
            <a:gdLst/>
            <a:ahLst/>
            <a:cxnLst>
              <a:cxn ang="0">
                <a:pos x="0" y="700"/>
              </a:cxn>
              <a:cxn ang="0">
                <a:pos x="0" y="407"/>
              </a:cxn>
              <a:cxn ang="0">
                <a:pos x="514" y="407"/>
              </a:cxn>
              <a:cxn ang="0">
                <a:pos x="514" y="0"/>
              </a:cxn>
            </a:cxnLst>
            <a:rect l="0" t="0" r="r" b="b"/>
            <a:pathLst>
              <a:path w="514" h="700">
                <a:moveTo>
                  <a:pt x="0" y="700"/>
                </a:moveTo>
                <a:lnTo>
                  <a:pt x="0" y="407"/>
                </a:lnTo>
                <a:lnTo>
                  <a:pt x="514" y="407"/>
                </a:lnTo>
                <a:lnTo>
                  <a:pt x="514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9" name="Freeform 37"/>
          <p:cNvSpPr>
            <a:spLocks/>
          </p:cNvSpPr>
          <p:nvPr/>
        </p:nvSpPr>
        <p:spPr bwMode="auto">
          <a:xfrm>
            <a:off x="6415088" y="2192338"/>
            <a:ext cx="158750" cy="136525"/>
          </a:xfrm>
          <a:custGeom>
            <a:avLst/>
            <a:gdLst/>
            <a:ahLst/>
            <a:cxnLst>
              <a:cxn ang="0">
                <a:pos x="50" y="0"/>
              </a:cxn>
              <a:cxn ang="0">
                <a:pos x="0" y="86"/>
              </a:cxn>
              <a:cxn ang="0">
                <a:pos x="100" y="86"/>
              </a:cxn>
              <a:cxn ang="0">
                <a:pos x="50" y="0"/>
              </a:cxn>
            </a:cxnLst>
            <a:rect l="0" t="0" r="r" b="b"/>
            <a:pathLst>
              <a:path w="100" h="86">
                <a:moveTo>
                  <a:pt x="50" y="0"/>
                </a:moveTo>
                <a:lnTo>
                  <a:pt x="0" y="86"/>
                </a:lnTo>
                <a:lnTo>
                  <a:pt x="100" y="86"/>
                </a:lnTo>
                <a:lnTo>
                  <a:pt x="50" y="0"/>
                </a:lnTo>
                <a:close/>
              </a:path>
            </a:pathLst>
          </a:custGeom>
          <a:solidFill>
            <a:srgbClr val="FFFFFF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0" name="Freeform 38"/>
          <p:cNvSpPr>
            <a:spLocks/>
          </p:cNvSpPr>
          <p:nvPr/>
        </p:nvSpPr>
        <p:spPr bwMode="auto">
          <a:xfrm>
            <a:off x="6494463" y="2181225"/>
            <a:ext cx="860425" cy="1122363"/>
          </a:xfrm>
          <a:custGeom>
            <a:avLst/>
            <a:gdLst/>
            <a:ahLst/>
            <a:cxnLst>
              <a:cxn ang="0">
                <a:pos x="542" y="707"/>
              </a:cxn>
              <a:cxn ang="0">
                <a:pos x="542" y="407"/>
              </a:cxn>
              <a:cxn ang="0">
                <a:pos x="0" y="407"/>
              </a:cxn>
              <a:cxn ang="0">
                <a:pos x="0" y="0"/>
              </a:cxn>
            </a:cxnLst>
            <a:rect l="0" t="0" r="r" b="b"/>
            <a:pathLst>
              <a:path w="542" h="707">
                <a:moveTo>
                  <a:pt x="542" y="707"/>
                </a:moveTo>
                <a:lnTo>
                  <a:pt x="542" y="407"/>
                </a:lnTo>
                <a:lnTo>
                  <a:pt x="0" y="407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1" name="Freeform 39"/>
          <p:cNvSpPr>
            <a:spLocks/>
          </p:cNvSpPr>
          <p:nvPr/>
        </p:nvSpPr>
        <p:spPr bwMode="auto">
          <a:xfrm>
            <a:off x="6415088" y="2192338"/>
            <a:ext cx="158750" cy="136525"/>
          </a:xfrm>
          <a:custGeom>
            <a:avLst/>
            <a:gdLst/>
            <a:ahLst/>
            <a:cxnLst>
              <a:cxn ang="0">
                <a:pos x="50" y="0"/>
              </a:cxn>
              <a:cxn ang="0">
                <a:pos x="0" y="86"/>
              </a:cxn>
              <a:cxn ang="0">
                <a:pos x="100" y="86"/>
              </a:cxn>
              <a:cxn ang="0">
                <a:pos x="50" y="0"/>
              </a:cxn>
            </a:cxnLst>
            <a:rect l="0" t="0" r="r" b="b"/>
            <a:pathLst>
              <a:path w="100" h="86">
                <a:moveTo>
                  <a:pt x="50" y="0"/>
                </a:moveTo>
                <a:lnTo>
                  <a:pt x="0" y="86"/>
                </a:lnTo>
                <a:lnTo>
                  <a:pt x="100" y="86"/>
                </a:lnTo>
                <a:lnTo>
                  <a:pt x="50" y="0"/>
                </a:lnTo>
                <a:close/>
              </a:path>
            </a:pathLst>
          </a:custGeom>
          <a:solidFill>
            <a:srgbClr val="FFFFFF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2" name="Line 40"/>
          <p:cNvSpPr>
            <a:spLocks noChangeShapeType="1"/>
          </p:cNvSpPr>
          <p:nvPr/>
        </p:nvSpPr>
        <p:spPr bwMode="auto">
          <a:xfrm>
            <a:off x="3311525" y="1738313"/>
            <a:ext cx="2503488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2338388" y="5411788"/>
            <a:ext cx="1246187" cy="815975"/>
          </a:xfrm>
          <a:prstGeom prst="rect">
            <a:avLst/>
          </a:prstGeom>
          <a:solidFill>
            <a:srgbClr val="FFFF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2644775" y="5422900"/>
            <a:ext cx="6207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  <a:latin typeface="Arial" charset="0"/>
              </a:rPr>
              <a:t>OrderLine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36" name="Line 44"/>
          <p:cNvSpPr>
            <a:spLocks noChangeShapeType="1"/>
          </p:cNvSpPr>
          <p:nvPr/>
        </p:nvSpPr>
        <p:spPr bwMode="auto">
          <a:xfrm>
            <a:off x="2349500" y="5627688"/>
            <a:ext cx="1223963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7" name="Rectangle 45"/>
          <p:cNvSpPr>
            <a:spLocks noChangeArrowheads="1"/>
          </p:cNvSpPr>
          <p:nvPr/>
        </p:nvSpPr>
        <p:spPr bwMode="auto">
          <a:xfrm>
            <a:off x="2497138" y="5661025"/>
            <a:ext cx="973137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000">
                <a:solidFill>
                  <a:srgbClr val="000000"/>
                </a:solidFill>
                <a:latin typeface="Arial" charset="0"/>
              </a:rPr>
              <a:t>-quantity: Integer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2587625" y="5819775"/>
            <a:ext cx="80327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000">
                <a:solidFill>
                  <a:srgbClr val="000000"/>
                </a:solidFill>
                <a:latin typeface="Arial" charset="0"/>
              </a:rPr>
              <a:t>-price: Money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39" name="Rectangle 47"/>
          <p:cNvSpPr>
            <a:spLocks noChangeArrowheads="1"/>
          </p:cNvSpPr>
          <p:nvPr/>
        </p:nvSpPr>
        <p:spPr bwMode="auto">
          <a:xfrm>
            <a:off x="2395538" y="5978525"/>
            <a:ext cx="115093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000">
                <a:solidFill>
                  <a:srgbClr val="000000"/>
                </a:solidFill>
                <a:latin typeface="Arial" charset="0"/>
              </a:rPr>
              <a:t>-isSatisfied: Boolean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40" name="Line 48"/>
          <p:cNvSpPr>
            <a:spLocks noChangeShapeType="1"/>
          </p:cNvSpPr>
          <p:nvPr/>
        </p:nvSpPr>
        <p:spPr bwMode="auto">
          <a:xfrm>
            <a:off x="2349500" y="6172200"/>
            <a:ext cx="1223963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41" name="Rectangle 49"/>
          <p:cNvSpPr>
            <a:spLocks noChangeArrowheads="1"/>
          </p:cNvSpPr>
          <p:nvPr/>
        </p:nvSpPr>
        <p:spPr bwMode="auto">
          <a:xfrm>
            <a:off x="5283200" y="5718175"/>
            <a:ext cx="611188" cy="295275"/>
          </a:xfrm>
          <a:prstGeom prst="rect">
            <a:avLst/>
          </a:prstGeom>
          <a:solidFill>
            <a:srgbClr val="FFFF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42" name="Rectangle 50"/>
          <p:cNvSpPr>
            <a:spLocks noChangeArrowheads="1"/>
          </p:cNvSpPr>
          <p:nvPr/>
        </p:nvSpPr>
        <p:spPr bwMode="auto">
          <a:xfrm>
            <a:off x="5351463" y="5729288"/>
            <a:ext cx="531812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  <a:latin typeface="Arial" charset="0"/>
              </a:rPr>
              <a:t>Product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43" name="Freeform 51"/>
          <p:cNvSpPr>
            <a:spLocks/>
          </p:cNvSpPr>
          <p:nvPr/>
        </p:nvSpPr>
        <p:spPr bwMode="auto">
          <a:xfrm>
            <a:off x="3584575" y="5910263"/>
            <a:ext cx="169862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63" y="0"/>
              </a:cxn>
              <a:cxn ang="0">
                <a:pos x="1070" y="0"/>
              </a:cxn>
            </a:cxnLst>
            <a:rect l="0" t="0" r="r" b="b"/>
            <a:pathLst>
              <a:path w="1070">
                <a:moveTo>
                  <a:pt x="0" y="0"/>
                </a:moveTo>
                <a:lnTo>
                  <a:pt x="1063" y="0"/>
                </a:lnTo>
                <a:lnTo>
                  <a:pt x="107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45" name="Rectangle 53"/>
          <p:cNvSpPr>
            <a:spLocks noChangeArrowheads="1"/>
          </p:cNvSpPr>
          <p:nvPr/>
        </p:nvSpPr>
        <p:spPr bwMode="auto">
          <a:xfrm>
            <a:off x="3733800" y="5715000"/>
            <a:ext cx="793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600">
                <a:latin typeface="Arial" charset="0"/>
              </a:rPr>
              <a:t>*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8246" name="Rectangle 54"/>
          <p:cNvSpPr>
            <a:spLocks noChangeArrowheads="1"/>
          </p:cNvSpPr>
          <p:nvPr/>
        </p:nvSpPr>
        <p:spPr bwMode="auto">
          <a:xfrm>
            <a:off x="4987925" y="5695950"/>
            <a:ext cx="777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latin typeface="Arial" charset="0"/>
              </a:rPr>
              <a:t>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47" name="Line 55"/>
          <p:cNvSpPr>
            <a:spLocks noChangeShapeType="1"/>
          </p:cNvSpPr>
          <p:nvPr/>
        </p:nvSpPr>
        <p:spPr bwMode="auto">
          <a:xfrm>
            <a:off x="2916238" y="2305050"/>
            <a:ext cx="1587" cy="310673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48" name="Rectangle 56"/>
          <p:cNvSpPr>
            <a:spLocks noChangeArrowheads="1"/>
          </p:cNvSpPr>
          <p:nvPr/>
        </p:nvSpPr>
        <p:spPr bwMode="auto">
          <a:xfrm>
            <a:off x="2667000" y="2397125"/>
            <a:ext cx="777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latin typeface="Arial" charset="0"/>
              </a:rPr>
              <a:t>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49" name="Rectangle 57"/>
          <p:cNvSpPr>
            <a:spLocks noChangeArrowheads="1"/>
          </p:cNvSpPr>
          <p:nvPr/>
        </p:nvSpPr>
        <p:spPr bwMode="auto">
          <a:xfrm>
            <a:off x="2689225" y="5151438"/>
            <a:ext cx="793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600">
                <a:latin typeface="Arial" charset="0"/>
              </a:rPr>
              <a:t>*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8252" name="Rectangle 60"/>
          <p:cNvSpPr>
            <a:spLocks noChangeArrowheads="1"/>
          </p:cNvSpPr>
          <p:nvPr/>
        </p:nvSpPr>
        <p:spPr bwMode="auto">
          <a:xfrm>
            <a:off x="5203825" y="5083175"/>
            <a:ext cx="769938" cy="295275"/>
          </a:xfrm>
          <a:prstGeom prst="rect">
            <a:avLst/>
          </a:prstGeom>
          <a:solidFill>
            <a:srgbClr val="FFFF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53" name="Rectangle 61"/>
          <p:cNvSpPr>
            <a:spLocks noChangeArrowheads="1"/>
          </p:cNvSpPr>
          <p:nvPr/>
        </p:nvSpPr>
        <p:spPr bwMode="auto">
          <a:xfrm>
            <a:off x="5272088" y="5094288"/>
            <a:ext cx="679450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  <a:latin typeface="Arial" charset="0"/>
              </a:rPr>
              <a:t>Employee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54" name="Line 62"/>
          <p:cNvSpPr>
            <a:spLocks noChangeShapeType="1"/>
          </p:cNvSpPr>
          <p:nvPr/>
        </p:nvSpPr>
        <p:spPr bwMode="auto">
          <a:xfrm>
            <a:off x="5634038" y="4437063"/>
            <a:ext cx="1587" cy="64611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55" name="Rectangle 63"/>
          <p:cNvSpPr>
            <a:spLocks noChangeArrowheads="1"/>
          </p:cNvSpPr>
          <p:nvPr/>
        </p:nvSpPr>
        <p:spPr bwMode="auto">
          <a:xfrm>
            <a:off x="5407025" y="4860925"/>
            <a:ext cx="793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600">
                <a:latin typeface="Arial" charset="0"/>
              </a:rPr>
              <a:t>*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8262" name="Rectangle 70"/>
          <p:cNvSpPr>
            <a:spLocks noChangeArrowheads="1"/>
          </p:cNvSpPr>
          <p:nvPr/>
        </p:nvSpPr>
        <p:spPr bwMode="auto">
          <a:xfrm>
            <a:off x="3141663" y="2362200"/>
            <a:ext cx="2265362" cy="762000"/>
          </a:xfrm>
          <a:prstGeom prst="rect">
            <a:avLst/>
          </a:prstGeom>
          <a:solidFill>
            <a:srgbClr val="FFFFFF"/>
          </a:solidFill>
          <a:ln w="11113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63" name="Rectangle 71"/>
          <p:cNvSpPr>
            <a:spLocks noChangeArrowheads="1"/>
          </p:cNvSpPr>
          <p:nvPr/>
        </p:nvSpPr>
        <p:spPr bwMode="auto">
          <a:xfrm>
            <a:off x="3244850" y="2476500"/>
            <a:ext cx="2044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  <a:latin typeface="Arial" charset="0"/>
              </a:rPr>
              <a:t>{if Order.customer.creditRating is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64" name="Rectangle 72"/>
          <p:cNvSpPr>
            <a:spLocks noChangeArrowheads="1"/>
          </p:cNvSpPr>
          <p:nvPr/>
        </p:nvSpPr>
        <p:spPr bwMode="auto">
          <a:xfrm>
            <a:off x="3233738" y="2646363"/>
            <a:ext cx="208121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  <a:latin typeface="Arial" charset="0"/>
              </a:rPr>
              <a:t>"poor", then Order.isPrepaid must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65" name="Rectangle 73"/>
          <p:cNvSpPr>
            <a:spLocks noChangeArrowheads="1"/>
          </p:cNvSpPr>
          <p:nvPr/>
        </p:nvSpPr>
        <p:spPr bwMode="auto">
          <a:xfrm>
            <a:off x="4014788" y="2816225"/>
            <a:ext cx="566737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  <a:latin typeface="Arial" charset="0"/>
              </a:rPr>
              <a:t>be true }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66" name="Line 74"/>
          <p:cNvSpPr>
            <a:spLocks noChangeShapeType="1"/>
          </p:cNvSpPr>
          <p:nvPr/>
        </p:nvSpPr>
        <p:spPr bwMode="auto">
          <a:xfrm>
            <a:off x="3324225" y="2055813"/>
            <a:ext cx="860425" cy="363537"/>
          </a:xfrm>
          <a:prstGeom prst="line">
            <a:avLst/>
          </a:prstGeom>
          <a:noFill/>
          <a:ln w="11113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68" name="Text Box 76"/>
          <p:cNvSpPr txBox="1">
            <a:spLocks noChangeArrowheads="1"/>
          </p:cNvSpPr>
          <p:nvPr/>
        </p:nvSpPr>
        <p:spPr bwMode="auto">
          <a:xfrm>
            <a:off x="3336925" y="1371600"/>
            <a:ext cx="39687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*</a:t>
            </a:r>
          </a:p>
        </p:txBody>
      </p:sp>
      <p:sp>
        <p:nvSpPr>
          <p:cNvPr id="8269" name="Text Box 77"/>
          <p:cNvSpPr txBox="1">
            <a:spLocks noChangeArrowheads="1"/>
          </p:cNvSpPr>
          <p:nvPr/>
        </p:nvSpPr>
        <p:spPr bwMode="auto">
          <a:xfrm>
            <a:off x="5334000" y="1447800"/>
            <a:ext cx="3810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1</a:t>
            </a:r>
          </a:p>
        </p:txBody>
      </p:sp>
      <p:sp>
        <p:nvSpPr>
          <p:cNvPr id="8270" name="Line 78"/>
          <p:cNvSpPr>
            <a:spLocks noChangeShapeType="1"/>
          </p:cNvSpPr>
          <p:nvPr/>
        </p:nvSpPr>
        <p:spPr bwMode="auto">
          <a:xfrm flipV="1">
            <a:off x="3733800" y="3124200"/>
            <a:ext cx="3048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271" name="Text Box 79"/>
          <p:cNvSpPr txBox="1">
            <a:spLocks noChangeArrowheads="1"/>
          </p:cNvSpPr>
          <p:nvPr/>
        </p:nvSpPr>
        <p:spPr bwMode="auto">
          <a:xfrm>
            <a:off x="3124200" y="3581400"/>
            <a:ext cx="1524000" cy="623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Constraint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(inside braces{}}</a:t>
            </a:r>
          </a:p>
        </p:txBody>
      </p:sp>
      <p:sp>
        <p:nvSpPr>
          <p:cNvPr id="8273" name="Text Box 81"/>
          <p:cNvSpPr txBox="1">
            <a:spLocks noChangeArrowheads="1"/>
          </p:cNvSpPr>
          <p:nvPr/>
        </p:nvSpPr>
        <p:spPr bwMode="auto">
          <a:xfrm>
            <a:off x="1219200" y="1981200"/>
            <a:ext cx="10668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Operations</a:t>
            </a:r>
          </a:p>
        </p:txBody>
      </p:sp>
      <p:sp>
        <p:nvSpPr>
          <p:cNvPr id="8274" name="Line 82"/>
          <p:cNvSpPr>
            <a:spLocks noChangeShapeType="1"/>
          </p:cNvSpPr>
          <p:nvPr/>
        </p:nvSpPr>
        <p:spPr bwMode="auto">
          <a:xfrm>
            <a:off x="1981200" y="1524000"/>
            <a:ext cx="304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275" name="Text Box 83"/>
          <p:cNvSpPr txBox="1">
            <a:spLocks noChangeArrowheads="1"/>
          </p:cNvSpPr>
          <p:nvPr/>
        </p:nvSpPr>
        <p:spPr bwMode="auto">
          <a:xfrm>
            <a:off x="1219200" y="1295400"/>
            <a:ext cx="83820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Attributes</a:t>
            </a:r>
          </a:p>
        </p:txBody>
      </p:sp>
      <p:sp>
        <p:nvSpPr>
          <p:cNvPr id="8277" name="Text Box 85"/>
          <p:cNvSpPr txBox="1">
            <a:spLocks noChangeArrowheads="1"/>
          </p:cNvSpPr>
          <p:nvPr/>
        </p:nvSpPr>
        <p:spPr bwMode="auto">
          <a:xfrm>
            <a:off x="1295400" y="914400"/>
            <a:ext cx="106680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Name</a:t>
            </a:r>
          </a:p>
        </p:txBody>
      </p:sp>
      <p:sp>
        <p:nvSpPr>
          <p:cNvPr id="8278" name="Line 86"/>
          <p:cNvSpPr>
            <a:spLocks noChangeShapeType="1"/>
          </p:cNvSpPr>
          <p:nvPr/>
        </p:nvSpPr>
        <p:spPr bwMode="auto">
          <a:xfrm flipV="1">
            <a:off x="4800600" y="1752600"/>
            <a:ext cx="3810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279" name="Text Box 87"/>
          <p:cNvSpPr txBox="1">
            <a:spLocks noChangeArrowheads="1"/>
          </p:cNvSpPr>
          <p:nvPr/>
        </p:nvSpPr>
        <p:spPr bwMode="auto">
          <a:xfrm>
            <a:off x="4419600" y="1905000"/>
            <a:ext cx="11430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Association</a:t>
            </a:r>
          </a:p>
        </p:txBody>
      </p:sp>
      <p:sp>
        <p:nvSpPr>
          <p:cNvPr id="8280" name="Line 88"/>
          <p:cNvSpPr>
            <a:spLocks noChangeShapeType="1"/>
          </p:cNvSpPr>
          <p:nvPr/>
        </p:nvSpPr>
        <p:spPr bwMode="auto">
          <a:xfrm>
            <a:off x="5181600" y="1371600"/>
            <a:ext cx="228600" cy="76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281" name="Line 89"/>
          <p:cNvSpPr>
            <a:spLocks noChangeShapeType="1"/>
          </p:cNvSpPr>
          <p:nvPr/>
        </p:nvSpPr>
        <p:spPr bwMode="auto">
          <a:xfrm>
            <a:off x="1905000" y="1066800"/>
            <a:ext cx="381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285" name="Text Box 93"/>
          <p:cNvSpPr txBox="1">
            <a:spLocks noChangeArrowheads="1"/>
          </p:cNvSpPr>
          <p:nvPr/>
        </p:nvSpPr>
        <p:spPr bwMode="auto">
          <a:xfrm>
            <a:off x="3505200" y="1066800"/>
            <a:ext cx="22098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Multiplicity:   mandatory</a:t>
            </a:r>
          </a:p>
        </p:txBody>
      </p:sp>
      <p:sp>
        <p:nvSpPr>
          <p:cNvPr id="8287" name="Line 95"/>
          <p:cNvSpPr>
            <a:spLocks noChangeShapeType="1"/>
          </p:cNvSpPr>
          <p:nvPr/>
        </p:nvSpPr>
        <p:spPr bwMode="auto">
          <a:xfrm>
            <a:off x="2514600" y="4419600"/>
            <a:ext cx="152400" cy="685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291" name="Rectangle 99"/>
          <p:cNvSpPr>
            <a:spLocks noChangeArrowheads="1"/>
          </p:cNvSpPr>
          <p:nvPr/>
        </p:nvSpPr>
        <p:spPr bwMode="auto">
          <a:xfrm>
            <a:off x="1676400" y="3886200"/>
            <a:ext cx="1143000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400">
                <a:latin typeface="Times New Roman" pitchFamily="18" charset="0"/>
              </a:rPr>
              <a:t>Multiplicity:   </a:t>
            </a:r>
          </a:p>
          <a:p>
            <a:pPr eaLnBrk="1" hangingPunct="1"/>
            <a:r>
              <a:rPr lang="en-US" sz="1400">
                <a:latin typeface="Times New Roman" pitchFamily="18" charset="0"/>
              </a:rPr>
              <a:t>Many value</a:t>
            </a:r>
          </a:p>
        </p:txBody>
      </p:sp>
      <p:sp>
        <p:nvSpPr>
          <p:cNvPr id="8292" name="Rectangle 100"/>
          <p:cNvSpPr>
            <a:spLocks noChangeArrowheads="1"/>
          </p:cNvSpPr>
          <p:nvPr/>
        </p:nvSpPr>
        <p:spPr bwMode="auto">
          <a:xfrm>
            <a:off x="3657600" y="4572000"/>
            <a:ext cx="1219200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400">
                <a:latin typeface="Times New Roman" pitchFamily="18" charset="0"/>
              </a:rPr>
              <a:t>Multiplicity:   optional</a:t>
            </a:r>
          </a:p>
        </p:txBody>
      </p:sp>
      <p:sp>
        <p:nvSpPr>
          <p:cNvPr id="8296" name="Line 104"/>
          <p:cNvSpPr>
            <a:spLocks noChangeShapeType="1"/>
          </p:cNvSpPr>
          <p:nvPr/>
        </p:nvSpPr>
        <p:spPr bwMode="auto">
          <a:xfrm>
            <a:off x="4800600" y="4876800"/>
            <a:ext cx="304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297" name="Line 105"/>
          <p:cNvSpPr>
            <a:spLocks noChangeShapeType="1"/>
          </p:cNvSpPr>
          <p:nvPr/>
        </p:nvSpPr>
        <p:spPr bwMode="auto">
          <a:xfrm flipH="1" flipV="1">
            <a:off x="6629400" y="2286000"/>
            <a:ext cx="91440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300" name="Text Box 108"/>
          <p:cNvSpPr txBox="1">
            <a:spLocks noChangeArrowheads="1"/>
          </p:cNvSpPr>
          <p:nvPr/>
        </p:nvSpPr>
        <p:spPr bwMode="auto">
          <a:xfrm>
            <a:off x="7467600" y="2438400"/>
            <a:ext cx="1295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Generalization</a:t>
            </a:r>
          </a:p>
        </p:txBody>
      </p:sp>
      <p:sp>
        <p:nvSpPr>
          <p:cNvPr id="8301" name="Line 109"/>
          <p:cNvSpPr>
            <a:spLocks noChangeShapeType="1"/>
          </p:cNvSpPr>
          <p:nvPr/>
        </p:nvSpPr>
        <p:spPr bwMode="auto">
          <a:xfrm>
            <a:off x="2133600" y="2133600"/>
            <a:ext cx="152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303" name="Text Box 111"/>
          <p:cNvSpPr txBox="1">
            <a:spLocks noChangeArrowheads="1"/>
          </p:cNvSpPr>
          <p:nvPr/>
        </p:nvSpPr>
        <p:spPr bwMode="auto">
          <a:xfrm>
            <a:off x="2971800" y="6324600"/>
            <a:ext cx="3581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600">
                <a:latin typeface="Times New Roman" pitchFamily="18" charset="0"/>
              </a:rPr>
              <a:t>[from </a:t>
            </a:r>
            <a:r>
              <a:rPr lang="en-US" sz="1600" i="1">
                <a:latin typeface="Times New Roman" pitchFamily="18" charset="0"/>
              </a:rPr>
              <a:t>UML Distilled    Third Edition</a:t>
            </a:r>
            <a:r>
              <a:rPr lang="en-US" sz="1600">
                <a:latin typeface="Times New Roman" pitchFamily="18" charset="0"/>
              </a:rPr>
              <a:t>]</a:t>
            </a:r>
          </a:p>
        </p:txBody>
      </p:sp>
      <p:sp>
        <p:nvSpPr>
          <p:cNvPr id="8304" name="Text Box 112"/>
          <p:cNvSpPr txBox="1">
            <a:spLocks noChangeArrowheads="1"/>
          </p:cNvSpPr>
          <p:nvPr/>
        </p:nvSpPr>
        <p:spPr bwMode="auto">
          <a:xfrm>
            <a:off x="6918325" y="900113"/>
            <a:ext cx="581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latin typeface="Times New Roman" pitchFamily="18" charset="0"/>
              </a:rPr>
              <a:t>class</a:t>
            </a:r>
          </a:p>
        </p:txBody>
      </p:sp>
      <p:sp>
        <p:nvSpPr>
          <p:cNvPr id="8305" name="Line 113"/>
          <p:cNvSpPr>
            <a:spLocks noChangeShapeType="1"/>
          </p:cNvSpPr>
          <p:nvPr/>
        </p:nvSpPr>
        <p:spPr bwMode="auto">
          <a:xfrm flipH="1">
            <a:off x="6934200" y="1143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306" name="Rectangle 114"/>
          <p:cNvSpPr>
            <a:spLocks noChangeArrowheads="1"/>
          </p:cNvSpPr>
          <p:nvPr/>
        </p:nvSpPr>
        <p:spPr bwMode="auto">
          <a:xfrm>
            <a:off x="5330825" y="4556125"/>
            <a:ext cx="2317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latin typeface="Arial" charset="0"/>
              </a:rPr>
              <a:t>0..1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124200"/>
            <a:ext cx="8153400" cy="2971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-128" charset="2"/>
              <a:buNone/>
            </a:pPr>
            <a:r>
              <a:rPr lang="en-US" sz="2400"/>
              <a:t>Class Student {</a:t>
            </a:r>
          </a:p>
          <a:p>
            <a:pPr>
              <a:lnSpc>
                <a:spcPct val="90000"/>
              </a:lnSpc>
              <a:buFont typeface="Wingdings" pitchFamily="-128" charset="2"/>
              <a:buNone/>
            </a:pPr>
            <a:r>
              <a:rPr lang="en-US" sz="2400"/>
              <a:t>    Course enrolls[4];</a:t>
            </a:r>
          </a:p>
          <a:p>
            <a:pPr>
              <a:lnSpc>
                <a:spcPct val="90000"/>
              </a:lnSpc>
              <a:buFont typeface="Wingdings" pitchFamily="-128" charset="2"/>
              <a:buNone/>
            </a:pPr>
            <a:r>
              <a:rPr lang="en-US" sz="2400"/>
              <a:t>}</a:t>
            </a:r>
          </a:p>
          <a:p>
            <a:pPr>
              <a:lnSpc>
                <a:spcPct val="90000"/>
              </a:lnSpc>
              <a:buFont typeface="Wingdings" pitchFamily="-128" charset="2"/>
              <a:buNone/>
            </a:pPr>
            <a:endParaRPr lang="en-US" sz="2400"/>
          </a:p>
          <a:p>
            <a:pPr>
              <a:lnSpc>
                <a:spcPct val="90000"/>
              </a:lnSpc>
              <a:buFont typeface="Wingdings" pitchFamily="-128" charset="2"/>
              <a:buNone/>
            </a:pPr>
            <a:r>
              <a:rPr lang="en-US" sz="2400"/>
              <a:t>Class Course {</a:t>
            </a:r>
          </a:p>
          <a:p>
            <a:pPr>
              <a:lnSpc>
                <a:spcPct val="90000"/>
              </a:lnSpc>
              <a:buFont typeface="Wingdings" pitchFamily="-128" charset="2"/>
              <a:buNone/>
            </a:pPr>
            <a:r>
              <a:rPr lang="en-US" sz="2400"/>
              <a:t>	Student have[];</a:t>
            </a:r>
          </a:p>
          <a:p>
            <a:pPr>
              <a:lnSpc>
                <a:spcPct val="90000"/>
              </a:lnSpc>
              <a:buFont typeface="Wingdings" pitchFamily="-128" charset="2"/>
              <a:buNone/>
            </a:pPr>
            <a:r>
              <a:rPr lang="en-US" sz="2400"/>
              <a:t>}</a:t>
            </a:r>
          </a:p>
          <a:p>
            <a:pPr>
              <a:lnSpc>
                <a:spcPct val="90000"/>
              </a:lnSpc>
              <a:buFont typeface="Wingdings" pitchFamily="-128" charset="2"/>
              <a:buNone/>
            </a:pPr>
            <a:endParaRPr lang="en-US" sz="2400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66800"/>
          </a:xfrm>
          <a:noFill/>
          <a:ln/>
        </p:spPr>
        <p:txBody>
          <a:bodyPr/>
          <a:lstStyle/>
          <a:p>
            <a:r>
              <a:rPr lang="en-US" sz="3200"/>
              <a:t>Association: Model to Implementation</a:t>
            </a:r>
          </a:p>
        </p:txBody>
      </p:sp>
      <p:sp>
        <p:nvSpPr>
          <p:cNvPr id="86030" name="Text Box 14"/>
          <p:cNvSpPr txBox="1">
            <a:spLocks noChangeArrowheads="1"/>
          </p:cNvSpPr>
          <p:nvPr/>
        </p:nvSpPr>
        <p:spPr bwMode="auto">
          <a:xfrm>
            <a:off x="5546725" y="2012950"/>
            <a:ext cx="1006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6031" name="Text Box 15"/>
          <p:cNvSpPr txBox="1">
            <a:spLocks noChangeArrowheads="1"/>
          </p:cNvSpPr>
          <p:nvPr/>
        </p:nvSpPr>
        <p:spPr bwMode="auto">
          <a:xfrm>
            <a:off x="1757363" y="1830388"/>
            <a:ext cx="1238250" cy="469900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Student</a:t>
            </a:r>
          </a:p>
        </p:txBody>
      </p:sp>
      <p:sp>
        <p:nvSpPr>
          <p:cNvPr id="86032" name="Text Box 16"/>
          <p:cNvSpPr txBox="1">
            <a:spLocks noChangeArrowheads="1"/>
          </p:cNvSpPr>
          <p:nvPr/>
        </p:nvSpPr>
        <p:spPr bwMode="auto">
          <a:xfrm>
            <a:off x="4983163" y="1801813"/>
            <a:ext cx="1120775" cy="469900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Course</a:t>
            </a:r>
          </a:p>
        </p:txBody>
      </p:sp>
      <p:sp>
        <p:nvSpPr>
          <p:cNvPr id="86033" name="Line 17"/>
          <p:cNvSpPr>
            <a:spLocks noChangeShapeType="1"/>
          </p:cNvSpPr>
          <p:nvPr/>
        </p:nvSpPr>
        <p:spPr bwMode="auto">
          <a:xfrm>
            <a:off x="3005138" y="20574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6034" name="Text Box 18"/>
          <p:cNvSpPr txBox="1">
            <a:spLocks noChangeArrowheads="1"/>
          </p:cNvSpPr>
          <p:nvPr/>
        </p:nvSpPr>
        <p:spPr bwMode="auto">
          <a:xfrm>
            <a:off x="4191000" y="2209800"/>
            <a:ext cx="84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enrolls</a:t>
            </a:r>
          </a:p>
        </p:txBody>
      </p:sp>
      <p:sp>
        <p:nvSpPr>
          <p:cNvPr id="86035" name="Text Box 19"/>
          <p:cNvSpPr txBox="1">
            <a:spLocks noChangeArrowheads="1"/>
          </p:cNvSpPr>
          <p:nvPr/>
        </p:nvSpPr>
        <p:spPr bwMode="auto">
          <a:xfrm>
            <a:off x="2971800" y="2209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has</a:t>
            </a:r>
          </a:p>
        </p:txBody>
      </p:sp>
      <p:sp>
        <p:nvSpPr>
          <p:cNvPr id="86036" name="Text Box 20"/>
          <p:cNvSpPr txBox="1">
            <a:spLocks noChangeArrowheads="1"/>
          </p:cNvSpPr>
          <p:nvPr/>
        </p:nvSpPr>
        <p:spPr bwMode="auto">
          <a:xfrm>
            <a:off x="2955925" y="1555750"/>
            <a:ext cx="309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*</a:t>
            </a:r>
          </a:p>
        </p:txBody>
      </p:sp>
      <p:sp>
        <p:nvSpPr>
          <p:cNvPr id="86037" name="Text Box 21"/>
          <p:cNvSpPr txBox="1">
            <a:spLocks noChangeArrowheads="1"/>
          </p:cNvSpPr>
          <p:nvPr/>
        </p:nvSpPr>
        <p:spPr bwMode="auto">
          <a:xfrm>
            <a:off x="4632325" y="1631950"/>
            <a:ext cx="309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1028"/>
          <p:cNvSpPr>
            <a:spLocks noChangeArrowheads="1"/>
          </p:cNvSpPr>
          <p:nvPr/>
        </p:nvSpPr>
        <p:spPr bwMode="auto">
          <a:xfrm>
            <a:off x="685800" y="304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1" hangingPunct="1"/>
            <a:r>
              <a:rPr lang="en-US" sz="2800">
                <a:solidFill>
                  <a:schemeClr val="tx2"/>
                </a:solidFill>
                <a:latin typeface="Times New Roman" pitchFamily="18" charset="0"/>
              </a:rPr>
              <a:t>OO Relationships:</a:t>
            </a:r>
            <a:r>
              <a:rPr lang="en-US" sz="32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200" b="1">
                <a:latin typeface="Times New Roman" pitchFamily="18" charset="0"/>
              </a:rPr>
              <a:t>Composition</a:t>
            </a:r>
          </a:p>
        </p:txBody>
      </p:sp>
      <p:sp>
        <p:nvSpPr>
          <p:cNvPr id="18437" name="Rectangle 1029"/>
          <p:cNvSpPr>
            <a:spLocks noChangeArrowheads="1"/>
          </p:cNvSpPr>
          <p:nvPr/>
        </p:nvSpPr>
        <p:spPr bwMode="auto">
          <a:xfrm>
            <a:off x="2005013" y="1360488"/>
            <a:ext cx="11430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rgbClr val="000000"/>
                </a:solidFill>
                <a:latin typeface="Times New Roman" pitchFamily="18" charset="0"/>
              </a:rPr>
              <a:t>Class W</a:t>
            </a:r>
          </a:p>
        </p:txBody>
      </p:sp>
      <p:sp>
        <p:nvSpPr>
          <p:cNvPr id="18438" name="Rectangle 1030"/>
          <p:cNvSpPr>
            <a:spLocks noChangeArrowheads="1"/>
          </p:cNvSpPr>
          <p:nvPr/>
        </p:nvSpPr>
        <p:spPr bwMode="auto">
          <a:xfrm>
            <a:off x="1277938" y="2525713"/>
            <a:ext cx="1143000" cy="434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rgbClr val="000000"/>
                </a:solidFill>
                <a:latin typeface="Times New Roman" pitchFamily="18" charset="0"/>
              </a:rPr>
              <a:t>Class</a:t>
            </a:r>
            <a:r>
              <a:rPr lang="en-US" sz="1400" b="1">
                <a:latin typeface="Times New Roman" pitchFamily="18" charset="0"/>
              </a:rPr>
              <a:t> </a:t>
            </a:r>
            <a:r>
              <a:rPr lang="en-US" sz="1400" b="1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US" sz="1400" b="1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8439" name="Rectangle 1031"/>
          <p:cNvSpPr>
            <a:spLocks noChangeArrowheads="1"/>
          </p:cNvSpPr>
          <p:nvPr/>
        </p:nvSpPr>
        <p:spPr bwMode="auto">
          <a:xfrm>
            <a:off x="2743200" y="2514600"/>
            <a:ext cx="1143000" cy="4460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rgbClr val="000000"/>
                </a:solidFill>
                <a:latin typeface="Times New Roman" pitchFamily="18" charset="0"/>
              </a:rPr>
              <a:t>Class</a:t>
            </a:r>
            <a:r>
              <a:rPr lang="en-US" sz="1400" b="1">
                <a:latin typeface="Times New Roman" pitchFamily="18" charset="0"/>
              </a:rPr>
              <a:t> </a:t>
            </a:r>
            <a:r>
              <a:rPr lang="en-US" sz="1400" b="1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US" sz="1400" b="1" baseline="-25000">
                <a:solidFill>
                  <a:srgbClr val="000000"/>
                </a:solidFill>
                <a:latin typeface="Times New Roman" pitchFamily="18" charset="0"/>
              </a:rPr>
              <a:t>2 </a:t>
            </a:r>
          </a:p>
        </p:txBody>
      </p:sp>
      <p:sp>
        <p:nvSpPr>
          <p:cNvPr id="18440" name="Freeform 1032"/>
          <p:cNvSpPr>
            <a:spLocks/>
          </p:cNvSpPr>
          <p:nvPr/>
        </p:nvSpPr>
        <p:spPr bwMode="auto">
          <a:xfrm>
            <a:off x="1852613" y="2198688"/>
            <a:ext cx="1447800" cy="3048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0" y="0"/>
              </a:cxn>
              <a:cxn ang="0">
                <a:pos x="1824" y="0"/>
              </a:cxn>
              <a:cxn ang="0">
                <a:pos x="1824" y="96"/>
              </a:cxn>
            </a:cxnLst>
            <a:rect l="0" t="0" r="r" b="b"/>
            <a:pathLst>
              <a:path w="1824" h="96">
                <a:moveTo>
                  <a:pt x="0" y="96"/>
                </a:moveTo>
                <a:lnTo>
                  <a:pt x="0" y="0"/>
                </a:lnTo>
                <a:lnTo>
                  <a:pt x="1824" y="0"/>
                </a:lnTo>
                <a:lnTo>
                  <a:pt x="1824" y="9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8441" name="Group 1033"/>
          <p:cNvGrpSpPr>
            <a:grpSpLocks/>
          </p:cNvGrpSpPr>
          <p:nvPr/>
        </p:nvGrpSpPr>
        <p:grpSpPr bwMode="auto">
          <a:xfrm>
            <a:off x="2457450" y="1739900"/>
            <a:ext cx="228600" cy="444500"/>
            <a:chOff x="4480" y="1304"/>
            <a:chExt cx="144" cy="280"/>
          </a:xfrm>
        </p:grpSpPr>
        <p:sp>
          <p:nvSpPr>
            <p:cNvPr id="18442" name="Line 1034"/>
            <p:cNvSpPr>
              <a:spLocks noChangeShapeType="1"/>
            </p:cNvSpPr>
            <p:nvPr/>
          </p:nvSpPr>
          <p:spPr bwMode="auto">
            <a:xfrm>
              <a:off x="4552" y="1488"/>
              <a:ext cx="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AutoShape 1035"/>
            <p:cNvSpPr>
              <a:spLocks noChangeArrowheads="1"/>
            </p:cNvSpPr>
            <p:nvPr/>
          </p:nvSpPr>
          <p:spPr bwMode="auto">
            <a:xfrm>
              <a:off x="4480" y="1304"/>
              <a:ext cx="144" cy="192"/>
            </a:xfrm>
            <a:prstGeom prst="diamond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45" name="Text Box 1037"/>
          <p:cNvSpPr txBox="1">
            <a:spLocks noChangeArrowheads="1"/>
          </p:cNvSpPr>
          <p:nvPr/>
        </p:nvSpPr>
        <p:spPr bwMode="auto">
          <a:xfrm>
            <a:off x="3962400" y="914400"/>
            <a:ext cx="4916488" cy="4772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  <a:latin typeface="Times New Roman" pitchFamily="18" charset="0"/>
              </a:rPr>
              <a:t>Composition: </a:t>
            </a:r>
            <a:r>
              <a:rPr lang="en-US" sz="1400" b="1">
                <a:latin typeface="Times New Roman" pitchFamily="18" charset="0"/>
              </a:rPr>
              <a:t>expresses a relationship among instances </a:t>
            </a:r>
          </a:p>
          <a:p>
            <a:r>
              <a:rPr lang="en-US" sz="1400" b="1">
                <a:latin typeface="Times New Roman" pitchFamily="18" charset="0"/>
              </a:rPr>
              <a:t>of related classes.  It is a specific </a:t>
            </a:r>
            <a:r>
              <a:rPr lang="en-US" sz="1400" b="1">
                <a:solidFill>
                  <a:schemeClr val="folHlink"/>
                </a:solidFill>
                <a:latin typeface="Times New Roman" pitchFamily="18" charset="0"/>
              </a:rPr>
              <a:t>kind of Whole-Part</a:t>
            </a:r>
            <a:r>
              <a:rPr lang="en-US" sz="1400" b="1">
                <a:latin typeface="Times New Roman" pitchFamily="18" charset="0"/>
              </a:rPr>
              <a:t> </a:t>
            </a:r>
            <a:br>
              <a:rPr lang="en-US" sz="1400" b="1">
                <a:latin typeface="Times New Roman" pitchFamily="18" charset="0"/>
              </a:rPr>
            </a:br>
            <a:r>
              <a:rPr lang="en-US" sz="1400" b="1">
                <a:latin typeface="Times New Roman" pitchFamily="18" charset="0"/>
              </a:rPr>
              <a:t>relationship.   </a:t>
            </a:r>
          </a:p>
          <a:p>
            <a:endParaRPr lang="en-US" sz="1400" b="1">
              <a:latin typeface="Times New Roman" pitchFamily="18" charset="0"/>
            </a:endParaRPr>
          </a:p>
          <a:p>
            <a:r>
              <a:rPr lang="en-US" sz="1400" b="1">
                <a:latin typeface="Times New Roman" pitchFamily="18" charset="0"/>
              </a:rPr>
              <a:t>It expresses a relationship where an instance of the </a:t>
            </a:r>
            <a:br>
              <a:rPr lang="en-US" sz="1400" b="1">
                <a:latin typeface="Times New Roman" pitchFamily="18" charset="0"/>
              </a:rPr>
            </a:br>
            <a:r>
              <a:rPr lang="en-US" sz="1400" b="1">
                <a:latin typeface="Times New Roman" pitchFamily="18" charset="0"/>
              </a:rPr>
              <a:t>Whole-class has the responsibility to </a:t>
            </a:r>
            <a:r>
              <a:rPr lang="en-US" sz="1400" b="1">
                <a:solidFill>
                  <a:schemeClr val="folHlink"/>
                </a:solidFill>
                <a:latin typeface="Times New Roman" pitchFamily="18" charset="0"/>
              </a:rPr>
              <a:t>create and initialize</a:t>
            </a:r>
            <a:br>
              <a:rPr lang="en-US" sz="1400" b="1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en-US" sz="1400" b="1">
                <a:solidFill>
                  <a:schemeClr val="folHlink"/>
                </a:solidFill>
                <a:latin typeface="Times New Roman" pitchFamily="18" charset="0"/>
              </a:rPr>
              <a:t> instances</a:t>
            </a:r>
            <a:r>
              <a:rPr lang="en-US" sz="1400" b="1">
                <a:latin typeface="Times New Roman" pitchFamily="18" charset="0"/>
              </a:rPr>
              <a:t> of each Part-class.  </a:t>
            </a:r>
            <a:br>
              <a:rPr lang="en-US" sz="1400" b="1">
                <a:latin typeface="Times New Roman" pitchFamily="18" charset="0"/>
              </a:rPr>
            </a:br>
            <a:r>
              <a:rPr lang="en-US" sz="1400" b="1">
                <a:latin typeface="Times New Roman" pitchFamily="18" charset="0"/>
              </a:rPr>
              <a:t/>
            </a:r>
            <a:br>
              <a:rPr lang="en-US" sz="1400" b="1">
                <a:latin typeface="Times New Roman" pitchFamily="18" charset="0"/>
              </a:rPr>
            </a:br>
            <a:r>
              <a:rPr lang="en-US" sz="1400" b="1">
                <a:latin typeface="Times New Roman" pitchFamily="18" charset="0"/>
              </a:rPr>
              <a:t>It may also be used to express a relationship where instances</a:t>
            </a:r>
            <a:br>
              <a:rPr lang="en-US" sz="1400" b="1">
                <a:latin typeface="Times New Roman" pitchFamily="18" charset="0"/>
              </a:rPr>
            </a:br>
            <a:r>
              <a:rPr lang="en-US" sz="1400" b="1">
                <a:latin typeface="Times New Roman" pitchFamily="18" charset="0"/>
              </a:rPr>
              <a:t>of the Part-classes have </a:t>
            </a:r>
            <a:r>
              <a:rPr lang="en-US" sz="1400" b="1">
                <a:solidFill>
                  <a:schemeClr val="folHlink"/>
                </a:solidFill>
                <a:latin typeface="Times New Roman" pitchFamily="18" charset="0"/>
              </a:rPr>
              <a:t>privileged access or visibility</a:t>
            </a:r>
            <a:r>
              <a:rPr lang="en-US" sz="1400" b="1">
                <a:latin typeface="Times New Roman" pitchFamily="18" charset="0"/>
              </a:rPr>
              <a:t> to</a:t>
            </a:r>
            <a:br>
              <a:rPr lang="en-US" sz="1400" b="1">
                <a:latin typeface="Times New Roman" pitchFamily="18" charset="0"/>
              </a:rPr>
            </a:br>
            <a:r>
              <a:rPr lang="en-US" sz="1400" b="1">
                <a:latin typeface="Times New Roman" pitchFamily="18" charset="0"/>
              </a:rPr>
              <a:t>certain attributes and/or behaviors defined by the</a:t>
            </a:r>
            <a:br>
              <a:rPr lang="en-US" sz="1400" b="1">
                <a:latin typeface="Times New Roman" pitchFamily="18" charset="0"/>
              </a:rPr>
            </a:br>
            <a:r>
              <a:rPr lang="en-US" sz="1400" b="1">
                <a:latin typeface="Times New Roman" pitchFamily="18" charset="0"/>
              </a:rPr>
              <a:t>Whole-class.  </a:t>
            </a:r>
            <a:br>
              <a:rPr lang="en-US" sz="1400" b="1">
                <a:latin typeface="Times New Roman" pitchFamily="18" charset="0"/>
              </a:rPr>
            </a:br>
            <a:r>
              <a:rPr lang="en-US" sz="1400" b="1">
                <a:latin typeface="Times New Roman" pitchFamily="18" charset="0"/>
              </a:rPr>
              <a:t/>
            </a:r>
            <a:br>
              <a:rPr lang="en-US" sz="1400" b="1">
                <a:latin typeface="Times New Roman" pitchFamily="18" charset="0"/>
              </a:rPr>
            </a:br>
            <a:r>
              <a:rPr lang="en-US" sz="1400" b="1">
                <a:latin typeface="Times New Roman" pitchFamily="18" charset="0"/>
              </a:rPr>
              <a:t>Composition should also be used to express relationship where</a:t>
            </a:r>
            <a:br>
              <a:rPr lang="en-US" sz="1400" b="1">
                <a:latin typeface="Times New Roman" pitchFamily="18" charset="0"/>
              </a:rPr>
            </a:br>
            <a:r>
              <a:rPr lang="en-US" sz="1400" b="1">
                <a:latin typeface="Times New Roman" pitchFamily="18" charset="0"/>
              </a:rPr>
              <a:t> </a:t>
            </a:r>
            <a:r>
              <a:rPr lang="en-US" sz="1400" b="1">
                <a:solidFill>
                  <a:schemeClr val="folHlink"/>
                </a:solidFill>
                <a:latin typeface="Times New Roman" pitchFamily="18" charset="0"/>
              </a:rPr>
              <a:t>instances of the Whole-class have exclusive access to and </a:t>
            </a:r>
            <a:br>
              <a:rPr lang="en-US" sz="1400" b="1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en-US" sz="1400" b="1">
                <a:solidFill>
                  <a:schemeClr val="folHlink"/>
                </a:solidFill>
                <a:latin typeface="Times New Roman" pitchFamily="18" charset="0"/>
              </a:rPr>
              <a:t>control of instances of the Part-classes</a:t>
            </a:r>
            <a:r>
              <a:rPr lang="en-US" sz="1400" b="1">
                <a:latin typeface="Times New Roman" pitchFamily="18" charset="0"/>
              </a:rPr>
              <a:t>.</a:t>
            </a:r>
          </a:p>
          <a:p>
            <a:endParaRPr lang="en-US" sz="1400" b="1">
              <a:latin typeface="Times New Roman" pitchFamily="18" charset="0"/>
            </a:endParaRPr>
          </a:p>
          <a:p>
            <a:r>
              <a:rPr lang="en-US" sz="1400" b="1">
                <a:latin typeface="Times New Roman" pitchFamily="18" charset="0"/>
              </a:rPr>
              <a:t>Composition should be used to express a relationship where</a:t>
            </a:r>
            <a:br>
              <a:rPr lang="en-US" sz="1400" b="1">
                <a:latin typeface="Times New Roman" pitchFamily="18" charset="0"/>
              </a:rPr>
            </a:br>
            <a:r>
              <a:rPr lang="en-US" sz="1400" b="1">
                <a:latin typeface="Times New Roman" pitchFamily="18" charset="0"/>
              </a:rPr>
              <a:t>the behavior of Part instances is undefined without being</a:t>
            </a:r>
            <a:br>
              <a:rPr lang="en-US" sz="1400" b="1">
                <a:latin typeface="Times New Roman" pitchFamily="18" charset="0"/>
              </a:rPr>
            </a:br>
            <a:r>
              <a:rPr lang="en-US" sz="1400" b="1">
                <a:latin typeface="Times New Roman" pitchFamily="18" charset="0"/>
              </a:rPr>
              <a:t>related to an instance of the Whole.  And, conversely,  the</a:t>
            </a:r>
          </a:p>
          <a:p>
            <a:r>
              <a:rPr lang="en-US" sz="1400" b="1">
                <a:latin typeface="Times New Roman" pitchFamily="18" charset="0"/>
              </a:rPr>
              <a:t>behavior of the Whole is ill-defined or incomplete if one or </a:t>
            </a:r>
            <a:br>
              <a:rPr lang="en-US" sz="1400" b="1">
                <a:latin typeface="Times New Roman" pitchFamily="18" charset="0"/>
              </a:rPr>
            </a:br>
            <a:r>
              <a:rPr lang="en-US" sz="1400" b="1">
                <a:latin typeface="Times New Roman" pitchFamily="18" charset="0"/>
              </a:rPr>
              <a:t>more of the Part instances are undefined.</a:t>
            </a:r>
          </a:p>
        </p:txBody>
      </p:sp>
      <p:sp>
        <p:nvSpPr>
          <p:cNvPr id="18446" name="Text Box 1038"/>
          <p:cNvSpPr txBox="1">
            <a:spLocks noChangeArrowheads="1"/>
          </p:cNvSpPr>
          <p:nvPr/>
        </p:nvSpPr>
        <p:spPr bwMode="auto">
          <a:xfrm>
            <a:off x="1508125" y="1077913"/>
            <a:ext cx="1128713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</a:rPr>
              <a:t>Whole Class</a:t>
            </a:r>
          </a:p>
        </p:txBody>
      </p:sp>
      <p:sp>
        <p:nvSpPr>
          <p:cNvPr id="18447" name="Text Box 1039"/>
          <p:cNvSpPr txBox="1">
            <a:spLocks noChangeArrowheads="1"/>
          </p:cNvSpPr>
          <p:nvPr/>
        </p:nvSpPr>
        <p:spPr bwMode="auto">
          <a:xfrm>
            <a:off x="2081213" y="3341688"/>
            <a:ext cx="1119187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</a:rPr>
              <a:t>Part Classes</a:t>
            </a:r>
          </a:p>
        </p:txBody>
      </p:sp>
      <p:sp>
        <p:nvSpPr>
          <p:cNvPr id="18448" name="AutoShape 1040"/>
          <p:cNvSpPr>
            <a:spLocks/>
          </p:cNvSpPr>
          <p:nvPr/>
        </p:nvSpPr>
        <p:spPr bwMode="auto">
          <a:xfrm rot="-5400000">
            <a:off x="2500313" y="2312988"/>
            <a:ext cx="228600" cy="1828800"/>
          </a:xfrm>
          <a:prstGeom prst="leftBrace">
            <a:avLst>
              <a:gd name="adj1" fmla="val 66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49" name="Group 1041"/>
          <p:cNvGrpSpPr>
            <a:grpSpLocks/>
          </p:cNvGrpSpPr>
          <p:nvPr/>
        </p:nvGrpSpPr>
        <p:grpSpPr bwMode="auto">
          <a:xfrm>
            <a:off x="1319213" y="4408488"/>
            <a:ext cx="2608262" cy="1600200"/>
            <a:chOff x="742" y="2640"/>
            <a:chExt cx="1643" cy="1008"/>
          </a:xfrm>
        </p:grpSpPr>
        <p:sp>
          <p:nvSpPr>
            <p:cNvPr id="18450" name="Rectangle 1042"/>
            <p:cNvSpPr>
              <a:spLocks noChangeArrowheads="1"/>
            </p:cNvSpPr>
            <p:nvPr/>
          </p:nvSpPr>
          <p:spPr bwMode="auto">
            <a:xfrm>
              <a:off x="1200" y="2640"/>
              <a:ext cx="720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Automobile</a:t>
              </a:r>
            </a:p>
          </p:txBody>
        </p:sp>
        <p:sp>
          <p:nvSpPr>
            <p:cNvPr id="18451" name="Rectangle 1043"/>
            <p:cNvSpPr>
              <a:spLocks noChangeArrowheads="1"/>
            </p:cNvSpPr>
            <p:nvPr/>
          </p:nvSpPr>
          <p:spPr bwMode="auto">
            <a:xfrm>
              <a:off x="742" y="3374"/>
              <a:ext cx="720" cy="27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Engine</a:t>
              </a:r>
              <a:endParaRPr lang="en-US" sz="1400" b="1" baseline="-250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452" name="Rectangle 1044"/>
            <p:cNvSpPr>
              <a:spLocks noChangeArrowheads="1"/>
            </p:cNvSpPr>
            <p:nvPr/>
          </p:nvSpPr>
          <p:spPr bwMode="auto">
            <a:xfrm>
              <a:off x="1665" y="3367"/>
              <a:ext cx="720" cy="28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Transmission</a:t>
              </a:r>
              <a:r>
                <a:rPr lang="en-US" sz="1400" b="1" baseline="-25000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18453" name="Freeform 1045"/>
            <p:cNvSpPr>
              <a:spLocks/>
            </p:cNvSpPr>
            <p:nvPr/>
          </p:nvSpPr>
          <p:spPr bwMode="auto">
            <a:xfrm>
              <a:off x="1104" y="3168"/>
              <a:ext cx="912" cy="192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1824" y="0"/>
                </a:cxn>
                <a:cxn ang="0">
                  <a:pos x="1824" y="96"/>
                </a:cxn>
              </a:cxnLst>
              <a:rect l="0" t="0" r="r" b="b"/>
              <a:pathLst>
                <a:path w="1824" h="96">
                  <a:moveTo>
                    <a:pt x="0" y="96"/>
                  </a:moveTo>
                  <a:lnTo>
                    <a:pt x="0" y="0"/>
                  </a:lnTo>
                  <a:lnTo>
                    <a:pt x="1824" y="0"/>
                  </a:lnTo>
                  <a:lnTo>
                    <a:pt x="1824" y="9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454" name="Group 1046"/>
            <p:cNvGrpSpPr>
              <a:grpSpLocks/>
            </p:cNvGrpSpPr>
            <p:nvPr/>
          </p:nvGrpSpPr>
          <p:grpSpPr bwMode="auto">
            <a:xfrm>
              <a:off x="1473" y="2887"/>
              <a:ext cx="144" cy="288"/>
              <a:chOff x="2640" y="2880"/>
              <a:chExt cx="144" cy="288"/>
            </a:xfrm>
          </p:grpSpPr>
          <p:sp>
            <p:nvSpPr>
              <p:cNvPr id="18455" name="Line 1047"/>
              <p:cNvSpPr>
                <a:spLocks noChangeShapeType="1"/>
              </p:cNvSpPr>
              <p:nvPr/>
            </p:nvSpPr>
            <p:spPr bwMode="auto">
              <a:xfrm flipH="1">
                <a:off x="2712" y="3048"/>
                <a:ext cx="0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6" name="AutoShape 1048"/>
              <p:cNvSpPr>
                <a:spLocks noChangeArrowheads="1"/>
              </p:cNvSpPr>
              <p:nvPr/>
            </p:nvSpPr>
            <p:spPr bwMode="auto">
              <a:xfrm>
                <a:off x="2640" y="2880"/>
                <a:ext cx="144" cy="192"/>
              </a:xfrm>
              <a:prstGeom prst="diamond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57" name="Text Box 1049"/>
          <p:cNvSpPr txBox="1">
            <a:spLocks noChangeArrowheads="1"/>
          </p:cNvSpPr>
          <p:nvPr/>
        </p:nvSpPr>
        <p:spPr bwMode="auto">
          <a:xfrm>
            <a:off x="1371600" y="3962400"/>
            <a:ext cx="855663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00FF"/>
                </a:solidFill>
                <a:latin typeface="Times New Roman" pitchFamily="18" charset="0"/>
              </a:rPr>
              <a:t>Example</a:t>
            </a:r>
          </a:p>
        </p:txBody>
      </p:sp>
      <p:sp>
        <p:nvSpPr>
          <p:cNvPr id="18459" name="Text Box 1051"/>
          <p:cNvSpPr txBox="1">
            <a:spLocks noChangeArrowheads="1"/>
          </p:cNvSpPr>
          <p:nvPr/>
        </p:nvSpPr>
        <p:spPr bwMode="auto">
          <a:xfrm>
            <a:off x="3413125" y="6172200"/>
            <a:ext cx="2687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600">
                <a:latin typeface="Times New Roman" pitchFamily="18" charset="0"/>
              </a:rPr>
              <a:t>[From Dr.David A. Workman]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1123950" y="457200"/>
            <a:ext cx="7772400" cy="533400"/>
          </a:xfrm>
          <a:noFill/>
          <a:ln/>
        </p:spPr>
        <p:txBody>
          <a:bodyPr lIns="92075" tIns="46038" rIns="92075" bIns="46038">
            <a:normAutofit fontScale="90000"/>
          </a:bodyPr>
          <a:lstStyle/>
          <a:p>
            <a:r>
              <a:rPr lang="en-US" sz="2800">
                <a:effectLst/>
                <a:latin typeface="Times New Roman" pitchFamily="18" charset="0"/>
              </a:rPr>
              <a:t>OO Relationships: </a:t>
            </a:r>
            <a:r>
              <a:rPr lang="en-US" sz="3200" b="1">
                <a:effectLst/>
                <a:latin typeface="Times New Roman" pitchFamily="18" charset="0"/>
              </a:rPr>
              <a:t>Aggregation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362200" y="1524000"/>
            <a:ext cx="11430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rgbClr val="000000"/>
                </a:solidFill>
                <a:latin typeface="Times New Roman" pitchFamily="18" charset="0"/>
              </a:rPr>
              <a:t>Class</a:t>
            </a:r>
            <a:r>
              <a:rPr lang="en-US" sz="1400" b="1">
                <a:latin typeface="Times New Roman" pitchFamily="18" charset="0"/>
              </a:rPr>
              <a:t> </a:t>
            </a:r>
            <a:r>
              <a:rPr lang="en-US" sz="1400" b="1">
                <a:solidFill>
                  <a:srgbClr val="00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635125" y="2689225"/>
            <a:ext cx="1143000" cy="434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rgbClr val="000000"/>
                </a:solidFill>
                <a:latin typeface="Times New Roman" pitchFamily="18" charset="0"/>
              </a:rPr>
              <a:t>Class E</a:t>
            </a:r>
            <a:r>
              <a:rPr lang="en-US" sz="1400" b="1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3100388" y="2678113"/>
            <a:ext cx="1143000" cy="4460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rgbClr val="000000"/>
                </a:solidFill>
                <a:latin typeface="Times New Roman" pitchFamily="18" charset="0"/>
              </a:rPr>
              <a:t>Class E</a:t>
            </a:r>
            <a:r>
              <a:rPr lang="en-US" sz="1400" b="1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1400" b="1" baseline="-25000">
                <a:latin typeface="Times New Roman" pitchFamily="18" charset="0"/>
              </a:rPr>
              <a:t> </a:t>
            </a:r>
          </a:p>
        </p:txBody>
      </p:sp>
      <p:sp>
        <p:nvSpPr>
          <p:cNvPr id="20488" name="Freeform 8"/>
          <p:cNvSpPr>
            <a:spLocks/>
          </p:cNvSpPr>
          <p:nvPr/>
        </p:nvSpPr>
        <p:spPr bwMode="auto">
          <a:xfrm>
            <a:off x="2209800" y="2362200"/>
            <a:ext cx="1447800" cy="3048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0" y="0"/>
              </a:cxn>
              <a:cxn ang="0">
                <a:pos x="1824" y="0"/>
              </a:cxn>
              <a:cxn ang="0">
                <a:pos x="1824" y="96"/>
              </a:cxn>
            </a:cxnLst>
            <a:rect l="0" t="0" r="r" b="b"/>
            <a:pathLst>
              <a:path w="1824" h="96">
                <a:moveTo>
                  <a:pt x="0" y="96"/>
                </a:moveTo>
                <a:lnTo>
                  <a:pt x="0" y="0"/>
                </a:lnTo>
                <a:lnTo>
                  <a:pt x="1824" y="0"/>
                </a:lnTo>
                <a:lnTo>
                  <a:pt x="1824" y="9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489" name="Group 9"/>
          <p:cNvGrpSpPr>
            <a:grpSpLocks/>
          </p:cNvGrpSpPr>
          <p:nvPr/>
        </p:nvGrpSpPr>
        <p:grpSpPr bwMode="auto">
          <a:xfrm>
            <a:off x="2814638" y="1903413"/>
            <a:ext cx="228600" cy="444500"/>
            <a:chOff x="4480" y="1304"/>
            <a:chExt cx="144" cy="280"/>
          </a:xfrm>
        </p:grpSpPr>
        <p:sp>
          <p:nvSpPr>
            <p:cNvPr id="20490" name="Line 10"/>
            <p:cNvSpPr>
              <a:spLocks noChangeShapeType="1"/>
            </p:cNvSpPr>
            <p:nvPr/>
          </p:nvSpPr>
          <p:spPr bwMode="auto">
            <a:xfrm>
              <a:off x="4552" y="1488"/>
              <a:ext cx="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AutoShape 11"/>
            <p:cNvSpPr>
              <a:spLocks noChangeArrowheads="1"/>
            </p:cNvSpPr>
            <p:nvPr/>
          </p:nvSpPr>
          <p:spPr bwMode="auto">
            <a:xfrm>
              <a:off x="4480" y="1304"/>
              <a:ext cx="144" cy="192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295400" y="1981200"/>
            <a:ext cx="1558925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  <a:latin typeface="Times New Roman" pitchFamily="18" charset="0"/>
              </a:rPr>
              <a:t>AGGREGATION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248150" y="1524000"/>
            <a:ext cx="4667250" cy="3708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FF0000"/>
                </a:solidFill>
                <a:latin typeface="Times New Roman" pitchFamily="18" charset="0"/>
              </a:rPr>
              <a:t>Aggregation: </a:t>
            </a:r>
            <a:r>
              <a:rPr lang="en-US" sz="1400" b="1">
                <a:latin typeface="Times New Roman" pitchFamily="18" charset="0"/>
              </a:rPr>
              <a:t>expresses a relationship among instances </a:t>
            </a:r>
          </a:p>
          <a:p>
            <a:r>
              <a:rPr lang="en-US" sz="1400" b="1">
                <a:latin typeface="Times New Roman" pitchFamily="18" charset="0"/>
              </a:rPr>
              <a:t>of related classes.  It is a specific </a:t>
            </a:r>
            <a:r>
              <a:rPr lang="en-US" sz="1400" b="1">
                <a:solidFill>
                  <a:schemeClr val="folHlink"/>
                </a:solidFill>
                <a:latin typeface="Times New Roman" pitchFamily="18" charset="0"/>
              </a:rPr>
              <a:t>kind of Container-Containee</a:t>
            </a:r>
            <a:r>
              <a:rPr lang="en-US" sz="1400" b="1">
                <a:latin typeface="Times New Roman" pitchFamily="18" charset="0"/>
              </a:rPr>
              <a:t> </a:t>
            </a:r>
            <a:br>
              <a:rPr lang="en-US" sz="1400" b="1">
                <a:latin typeface="Times New Roman" pitchFamily="18" charset="0"/>
              </a:rPr>
            </a:br>
            <a:r>
              <a:rPr lang="en-US" sz="1400" b="1">
                <a:latin typeface="Times New Roman" pitchFamily="18" charset="0"/>
              </a:rPr>
              <a:t>relationship.   </a:t>
            </a:r>
          </a:p>
          <a:p>
            <a:endParaRPr lang="en-US" sz="1400" b="1">
              <a:latin typeface="Times New Roman" pitchFamily="18" charset="0"/>
            </a:endParaRPr>
          </a:p>
          <a:p>
            <a:r>
              <a:rPr lang="en-US" sz="1400" b="1">
                <a:latin typeface="Times New Roman" pitchFamily="18" charset="0"/>
              </a:rPr>
              <a:t>It expresses a relationship where an instance of the </a:t>
            </a:r>
            <a:br>
              <a:rPr lang="en-US" sz="1400" b="1">
                <a:latin typeface="Times New Roman" pitchFamily="18" charset="0"/>
              </a:rPr>
            </a:br>
            <a:r>
              <a:rPr lang="en-US" sz="1400" b="1">
                <a:latin typeface="Times New Roman" pitchFamily="18" charset="0"/>
              </a:rPr>
              <a:t>Container-class has the responsibility to </a:t>
            </a:r>
            <a:r>
              <a:rPr lang="en-US" sz="1400" b="1">
                <a:solidFill>
                  <a:schemeClr val="folHlink"/>
                </a:solidFill>
                <a:latin typeface="Times New Roman" pitchFamily="18" charset="0"/>
              </a:rPr>
              <a:t>hold and maintain</a:t>
            </a:r>
            <a:br>
              <a:rPr lang="en-US" sz="1400" b="1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en-US" sz="1400" b="1">
                <a:solidFill>
                  <a:schemeClr val="folHlink"/>
                </a:solidFill>
                <a:latin typeface="Times New Roman" pitchFamily="18" charset="0"/>
              </a:rPr>
              <a:t> instances</a:t>
            </a:r>
            <a:r>
              <a:rPr lang="en-US" sz="1400" b="1">
                <a:latin typeface="Times New Roman" pitchFamily="18" charset="0"/>
              </a:rPr>
              <a:t> of each Containee-class that have been created</a:t>
            </a:r>
            <a:br>
              <a:rPr lang="en-US" sz="1400" b="1">
                <a:latin typeface="Times New Roman" pitchFamily="18" charset="0"/>
              </a:rPr>
            </a:br>
            <a:r>
              <a:rPr lang="en-US" sz="1400" b="1">
                <a:latin typeface="Times New Roman" pitchFamily="18" charset="0"/>
              </a:rPr>
              <a:t>outside the auspices of the Container-class.  </a:t>
            </a:r>
            <a:br>
              <a:rPr lang="en-US" sz="1400" b="1">
                <a:latin typeface="Times New Roman" pitchFamily="18" charset="0"/>
              </a:rPr>
            </a:br>
            <a:r>
              <a:rPr lang="en-US" sz="1400" b="1">
                <a:latin typeface="Times New Roman" pitchFamily="18" charset="0"/>
              </a:rPr>
              <a:t/>
            </a:r>
            <a:br>
              <a:rPr lang="en-US" sz="1400" b="1">
                <a:latin typeface="Times New Roman" pitchFamily="18" charset="0"/>
              </a:rPr>
            </a:br>
            <a:r>
              <a:rPr lang="en-US" sz="1400" b="1">
                <a:latin typeface="Times New Roman" pitchFamily="18" charset="0"/>
              </a:rPr>
              <a:t>Aggregation should be used to express a more informal</a:t>
            </a:r>
            <a:br>
              <a:rPr lang="en-US" sz="1400" b="1">
                <a:latin typeface="Times New Roman" pitchFamily="18" charset="0"/>
              </a:rPr>
            </a:br>
            <a:r>
              <a:rPr lang="en-US" sz="1400" b="1">
                <a:latin typeface="Times New Roman" pitchFamily="18" charset="0"/>
              </a:rPr>
              <a:t>relationship than composition expresses.  That is, it is an</a:t>
            </a:r>
            <a:br>
              <a:rPr lang="en-US" sz="1400" b="1">
                <a:latin typeface="Times New Roman" pitchFamily="18" charset="0"/>
              </a:rPr>
            </a:br>
            <a:r>
              <a:rPr lang="en-US" sz="1400" b="1">
                <a:latin typeface="Times New Roman" pitchFamily="18" charset="0"/>
              </a:rPr>
              <a:t>appropriate relationship where the </a:t>
            </a:r>
            <a:r>
              <a:rPr lang="en-US" sz="1400" b="1">
                <a:solidFill>
                  <a:schemeClr val="folHlink"/>
                </a:solidFill>
                <a:latin typeface="Times New Roman" pitchFamily="18" charset="0"/>
              </a:rPr>
              <a:t>Container and its </a:t>
            </a:r>
            <a:br>
              <a:rPr lang="en-US" sz="1400" b="1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en-US" sz="1400" b="1">
                <a:solidFill>
                  <a:schemeClr val="folHlink"/>
                </a:solidFill>
                <a:latin typeface="Times New Roman" pitchFamily="18" charset="0"/>
              </a:rPr>
              <a:t>Containees</a:t>
            </a:r>
            <a:r>
              <a:rPr lang="en-US" sz="1400" b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1400" b="1">
                <a:solidFill>
                  <a:srgbClr val="FFFFFF"/>
                </a:solidFill>
                <a:latin typeface="Times New Roman" pitchFamily="18" charset="0"/>
              </a:rPr>
              <a:t>can be manipulated independently.</a:t>
            </a:r>
            <a:r>
              <a:rPr lang="en-US" sz="1400" b="1">
                <a:latin typeface="Times New Roman" pitchFamily="18" charset="0"/>
              </a:rPr>
              <a:t/>
            </a:r>
            <a:br>
              <a:rPr lang="en-US" sz="1400" b="1">
                <a:latin typeface="Times New Roman" pitchFamily="18" charset="0"/>
              </a:rPr>
            </a:br>
            <a:endParaRPr lang="en-US" sz="1400" b="1">
              <a:latin typeface="Times New Roman" pitchFamily="18" charset="0"/>
            </a:endParaRPr>
          </a:p>
          <a:p>
            <a:r>
              <a:rPr lang="en-US" sz="1400" b="1">
                <a:latin typeface="Times New Roman" pitchFamily="18" charset="0"/>
              </a:rPr>
              <a:t>Aggregation is appropriate when </a:t>
            </a:r>
            <a:r>
              <a:rPr lang="en-US" sz="1400" b="1">
                <a:solidFill>
                  <a:schemeClr val="folHlink"/>
                </a:solidFill>
                <a:latin typeface="Times New Roman" pitchFamily="18" charset="0"/>
              </a:rPr>
              <a:t>Container and Containees</a:t>
            </a:r>
            <a:r>
              <a:rPr lang="en-US" sz="1400" b="1">
                <a:latin typeface="Times New Roman" pitchFamily="18" charset="0"/>
              </a:rPr>
              <a:t> have no special access privileges to each other.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2209800" y="1219200"/>
            <a:ext cx="1404938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</a:rPr>
              <a:t>Container Class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2209800" y="3505200"/>
            <a:ext cx="1554163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</a:rPr>
              <a:t>Containee Classes</a:t>
            </a:r>
          </a:p>
        </p:txBody>
      </p:sp>
      <p:sp>
        <p:nvSpPr>
          <p:cNvPr id="20496" name="AutoShape 16"/>
          <p:cNvSpPr>
            <a:spLocks/>
          </p:cNvSpPr>
          <p:nvPr/>
        </p:nvSpPr>
        <p:spPr bwMode="auto">
          <a:xfrm rot="-5400000">
            <a:off x="2857500" y="2476500"/>
            <a:ext cx="228600" cy="1828800"/>
          </a:xfrm>
          <a:prstGeom prst="leftBrace">
            <a:avLst>
              <a:gd name="adj1" fmla="val 66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2403475" y="4572000"/>
            <a:ext cx="11430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rgbClr val="000000"/>
                </a:solidFill>
                <a:latin typeface="Times New Roman" pitchFamily="18" charset="0"/>
              </a:rPr>
              <a:t>Bag</a:t>
            </a: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1676400" y="5737225"/>
            <a:ext cx="1143000" cy="434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rgbClr val="000000"/>
                </a:solidFill>
                <a:latin typeface="Times New Roman" pitchFamily="18" charset="0"/>
              </a:rPr>
              <a:t>Apples</a:t>
            </a:r>
            <a:endParaRPr lang="en-US" sz="1400" b="1" baseline="-25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3141663" y="5726113"/>
            <a:ext cx="1143000" cy="4460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rgbClr val="000000"/>
                </a:solidFill>
                <a:latin typeface="Times New Roman" pitchFamily="18" charset="0"/>
              </a:rPr>
              <a:t>Milk</a:t>
            </a:r>
            <a:r>
              <a:rPr lang="en-US" sz="1400" b="1" baseline="-25000">
                <a:latin typeface="Times New Roman" pitchFamily="18" charset="0"/>
              </a:rPr>
              <a:t> </a:t>
            </a:r>
          </a:p>
        </p:txBody>
      </p:sp>
      <p:sp>
        <p:nvSpPr>
          <p:cNvPr id="20500" name="Freeform 20"/>
          <p:cNvSpPr>
            <a:spLocks/>
          </p:cNvSpPr>
          <p:nvPr/>
        </p:nvSpPr>
        <p:spPr bwMode="auto">
          <a:xfrm>
            <a:off x="2251075" y="5410200"/>
            <a:ext cx="1447800" cy="3048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0" y="0"/>
              </a:cxn>
              <a:cxn ang="0">
                <a:pos x="1824" y="0"/>
              </a:cxn>
              <a:cxn ang="0">
                <a:pos x="1824" y="96"/>
              </a:cxn>
            </a:cxnLst>
            <a:rect l="0" t="0" r="r" b="b"/>
            <a:pathLst>
              <a:path w="1824" h="96">
                <a:moveTo>
                  <a:pt x="0" y="96"/>
                </a:moveTo>
                <a:lnTo>
                  <a:pt x="0" y="0"/>
                </a:lnTo>
                <a:lnTo>
                  <a:pt x="1824" y="0"/>
                </a:lnTo>
                <a:lnTo>
                  <a:pt x="1824" y="9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501" name="Group 21"/>
          <p:cNvGrpSpPr>
            <a:grpSpLocks/>
          </p:cNvGrpSpPr>
          <p:nvPr/>
        </p:nvGrpSpPr>
        <p:grpSpPr bwMode="auto">
          <a:xfrm>
            <a:off x="2836863" y="4964113"/>
            <a:ext cx="228600" cy="457200"/>
            <a:chOff x="2640" y="2880"/>
            <a:chExt cx="144" cy="288"/>
          </a:xfrm>
        </p:grpSpPr>
        <p:sp>
          <p:nvSpPr>
            <p:cNvPr id="20502" name="Line 22"/>
            <p:cNvSpPr>
              <a:spLocks noChangeShapeType="1"/>
            </p:cNvSpPr>
            <p:nvPr/>
          </p:nvSpPr>
          <p:spPr bwMode="auto">
            <a:xfrm flipH="1">
              <a:off x="2712" y="3048"/>
              <a:ext cx="0" cy="1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AutoShape 23"/>
            <p:cNvSpPr>
              <a:spLocks noChangeArrowheads="1"/>
            </p:cNvSpPr>
            <p:nvPr/>
          </p:nvSpPr>
          <p:spPr bwMode="auto">
            <a:xfrm>
              <a:off x="2640" y="2880"/>
              <a:ext cx="144" cy="192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1371600" y="4495800"/>
            <a:ext cx="855663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00FF"/>
                </a:solidFill>
                <a:latin typeface="Times New Roman" pitchFamily="18" charset="0"/>
              </a:rPr>
              <a:t>Example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3413125" y="6248400"/>
            <a:ext cx="2687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600">
                <a:latin typeface="Times New Roman" pitchFamily="18" charset="0"/>
              </a:rPr>
              <a:t>[From Dr.David A. Workman]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Describing a system at a high level of abstraction</a:t>
            </a:r>
          </a:p>
          <a:p>
            <a:pPr lvl="1"/>
            <a:r>
              <a:rPr lang="en-US"/>
              <a:t>A model of the system</a:t>
            </a:r>
          </a:p>
          <a:p>
            <a:pPr lvl="1"/>
            <a:r>
              <a:rPr lang="en-US"/>
              <a:t>Used for requirements and specifications</a:t>
            </a:r>
          </a:p>
          <a:p>
            <a:pPr lvl="1"/>
            <a:endParaRPr lang="en-US"/>
          </a:p>
          <a:p>
            <a:r>
              <a:rPr lang="en-US"/>
              <a:t>Is it necessary to model software systems?</a:t>
            </a: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46125"/>
            <a:ext cx="8229600" cy="1006475"/>
          </a:xfrm>
        </p:spPr>
        <p:txBody>
          <a:bodyPr>
            <a:normAutofit fontScale="90000"/>
          </a:bodyPr>
          <a:lstStyle/>
          <a:p>
            <a:r>
              <a:rPr lang="en-US" sz="3200" b="1"/>
              <a:t/>
            </a:r>
            <a:br>
              <a:rPr lang="en-US" sz="3200" b="1"/>
            </a:br>
            <a:r>
              <a:rPr lang="en-US" sz="3200" b="1"/>
              <a:t>Aggregation vs. Composition</a:t>
            </a:r>
            <a:r>
              <a:rPr lang="en-US" b="1"/>
              <a:t/>
            </a:r>
            <a:br>
              <a:rPr lang="en-US" b="1"/>
            </a:br>
            <a:endParaRPr lang="en-US" b="1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219200" y="16764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endParaRPr lang="en-US" sz="2400">
              <a:latin typeface="Times New Roman" pitchFamily="18" charset="0"/>
            </a:endParaRPr>
          </a:p>
          <a:p>
            <a:pPr lvl="1">
              <a:buFontTx/>
              <a:buChar char="•"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Composition</a:t>
            </a:r>
            <a:r>
              <a:rPr lang="en-US" sz="2000">
                <a:latin typeface="Times New Roman" pitchFamily="18" charset="0"/>
              </a:rPr>
              <a:t> is really a strong form of </a:t>
            </a:r>
            <a:r>
              <a:rPr lang="en-US" sz="2000" b="1">
                <a:latin typeface="Times New Roman" pitchFamily="18" charset="0"/>
              </a:rPr>
              <a:t>aggregation</a:t>
            </a:r>
            <a:r>
              <a:rPr lang="en-US" sz="2000">
                <a:latin typeface="Times New Roman" pitchFamily="18" charset="0"/>
              </a:rPr>
              <a:t> </a:t>
            </a:r>
          </a:p>
          <a:p>
            <a:pPr lvl="2">
              <a:buFontTx/>
              <a:buChar char="•"/>
            </a:pPr>
            <a:r>
              <a:rPr lang="en-US" sz="2000">
                <a:latin typeface="Times New Roman" pitchFamily="18" charset="0"/>
              </a:rPr>
              <a:t>components have only one owner </a:t>
            </a:r>
          </a:p>
          <a:p>
            <a:pPr lvl="2">
              <a:buFontTx/>
              <a:buChar char="•"/>
            </a:pPr>
            <a:r>
              <a:rPr lang="en-US" sz="2000">
                <a:latin typeface="Times New Roman" pitchFamily="18" charset="0"/>
              </a:rPr>
              <a:t>components cannot exist independent of their owner </a:t>
            </a:r>
          </a:p>
          <a:p>
            <a:pPr lvl="2">
              <a:buFontTx/>
              <a:buChar char="•"/>
            </a:pPr>
            <a:r>
              <a:rPr lang="en-US" sz="2000">
                <a:latin typeface="Times New Roman" pitchFamily="18" charset="0"/>
              </a:rPr>
              <a:t>components live or die with their owner </a:t>
            </a:r>
          </a:p>
          <a:p>
            <a:pPr lvl="2"/>
            <a:r>
              <a:rPr lang="en-US" sz="2000">
                <a:latin typeface="Times New Roman" pitchFamily="18" charset="0"/>
              </a:rPr>
              <a:t>e.g. Each car has an engine that can not be shared with other cars.</a:t>
            </a:r>
          </a:p>
          <a:p>
            <a:pPr lvl="2">
              <a:buFontTx/>
              <a:buChar char="•"/>
            </a:pPr>
            <a:endParaRPr lang="en-US" sz="2000">
              <a:latin typeface="Times New Roman" pitchFamily="18" charset="0"/>
            </a:endParaRPr>
          </a:p>
          <a:p>
            <a:pPr lvl="1">
              <a:buFontTx/>
              <a:buChar char="•"/>
            </a:pPr>
            <a:r>
              <a:rPr lang="en-US" sz="2000" b="1">
                <a:latin typeface="Times New Roman" pitchFamily="18" charset="0"/>
              </a:rPr>
              <a:t>Aggregations</a:t>
            </a:r>
            <a:r>
              <a:rPr lang="en-US" sz="2000">
                <a:latin typeface="Times New Roman" pitchFamily="18" charset="0"/>
              </a:rPr>
              <a:t> may form "part of" the aggregate, but may not be essential to it. They may also exist independent of the aggregate. </a:t>
            </a:r>
          </a:p>
          <a:p>
            <a:pPr lvl="1"/>
            <a:r>
              <a:rPr lang="en-US" sz="2000">
                <a:latin typeface="Times New Roman" pitchFamily="18" charset="0"/>
              </a:rPr>
              <a:t>  e.g. Apples may exist independent of the bag.</a:t>
            </a:r>
          </a:p>
          <a:p>
            <a:endParaRPr lang="en-US" sz="20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sequence diagram is used primarily to show the interactions between objects in the sequential order that those interactions occur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One of the primary uses of sequence diagrams is in the transition from requirements expressed as use cases to the next and more formal level of refinement.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Diagrams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eqDiag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31431" y="1481138"/>
            <a:ext cx="7681137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 sequence diagram that has incoming and </a:t>
            </a:r>
            <a:r>
              <a:rPr lang="en-US" smtClean="0"/>
              <a:t>outgoing </a:t>
            </a:r>
            <a:r>
              <a:rPr lang="en-US" smtClean="0"/>
              <a:t>messages</a:t>
            </a:r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Sequence Diagram(make a phone call)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463675" y="1920875"/>
            <a:ext cx="1143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524000" y="2057400"/>
            <a:ext cx="712788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u="sng">
                <a:latin typeface="Arial" charset="0"/>
              </a:rPr>
              <a:t>Caller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4222750" y="1920875"/>
            <a:ext cx="1143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4283075" y="2057400"/>
            <a:ext cx="769938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u="sng">
                <a:latin typeface="Arial" charset="0"/>
              </a:rPr>
              <a:t>Phone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6965950" y="1920875"/>
            <a:ext cx="1143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7026275" y="2057400"/>
            <a:ext cx="10287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u="sng">
                <a:latin typeface="Arial" charset="0"/>
              </a:rPr>
              <a:t>Recipient</a:t>
            </a:r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1997075" y="2606675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4816475" y="2606675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>
            <a:off x="7635875" y="2606675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1997075" y="2987675"/>
            <a:ext cx="2819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>
            <a:off x="1997075" y="3902075"/>
            <a:ext cx="2819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H="1">
            <a:off x="1997075" y="3444875"/>
            <a:ext cx="2819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 flipH="1">
            <a:off x="1997075" y="4511675"/>
            <a:ext cx="2819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>
            <a:off x="4816475" y="4511675"/>
            <a:ext cx="2819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H="1">
            <a:off x="4816475" y="5121275"/>
            <a:ext cx="2819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075" name="Line 19"/>
          <p:cNvSpPr>
            <a:spLocks noChangeShapeType="1"/>
          </p:cNvSpPr>
          <p:nvPr/>
        </p:nvSpPr>
        <p:spPr bwMode="auto">
          <a:xfrm flipH="1">
            <a:off x="1997075" y="5654675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076" name="Text Box 20"/>
          <p:cNvSpPr txBox="1">
            <a:spLocks noChangeArrowheads="1"/>
          </p:cNvSpPr>
          <p:nvPr/>
        </p:nvSpPr>
        <p:spPr bwMode="auto">
          <a:xfrm>
            <a:off x="2590800" y="2667000"/>
            <a:ext cx="950913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>
                <a:latin typeface="Arial" charset="0"/>
              </a:rPr>
              <a:t>Picks up</a:t>
            </a:r>
          </a:p>
        </p:txBody>
      </p:sp>
      <p:sp>
        <p:nvSpPr>
          <p:cNvPr id="45077" name="Text Box 21"/>
          <p:cNvSpPr txBox="1">
            <a:spLocks noChangeArrowheads="1"/>
          </p:cNvSpPr>
          <p:nvPr/>
        </p:nvSpPr>
        <p:spPr bwMode="auto">
          <a:xfrm>
            <a:off x="2606675" y="3108325"/>
            <a:ext cx="98425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>
                <a:latin typeface="Arial" charset="0"/>
              </a:rPr>
              <a:t>Dial tone</a:t>
            </a:r>
          </a:p>
        </p:txBody>
      </p:sp>
      <p:sp>
        <p:nvSpPr>
          <p:cNvPr id="45078" name="Text Box 22"/>
          <p:cNvSpPr txBox="1">
            <a:spLocks noChangeArrowheads="1"/>
          </p:cNvSpPr>
          <p:nvPr/>
        </p:nvSpPr>
        <p:spPr bwMode="auto">
          <a:xfrm>
            <a:off x="2606675" y="3565525"/>
            <a:ext cx="531813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>
                <a:latin typeface="Arial" charset="0"/>
              </a:rPr>
              <a:t>Dial</a:t>
            </a:r>
          </a:p>
        </p:txBody>
      </p:sp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2606675" y="4175125"/>
            <a:ext cx="1627188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>
                <a:latin typeface="Arial" charset="0"/>
              </a:rPr>
              <a:t>Ring notification</a:t>
            </a:r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6035675" y="4175125"/>
            <a:ext cx="600075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>
                <a:latin typeface="Arial" charset="0"/>
              </a:rPr>
              <a:t>Ring</a:t>
            </a:r>
          </a:p>
        </p:txBody>
      </p:sp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5807075" y="4816475"/>
            <a:ext cx="950913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>
                <a:latin typeface="Arial" charset="0"/>
              </a:rPr>
              <a:t>Picks up</a:t>
            </a:r>
          </a:p>
        </p:txBody>
      </p: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4340225" y="5273675"/>
            <a:ext cx="644525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>
                <a:latin typeface="Arial" charset="0"/>
              </a:rPr>
              <a:t>Hello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5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5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5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5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9" grpId="0" animBg="1"/>
      <p:bldP spid="45070" grpId="0" animBg="1"/>
      <p:bldP spid="45071" grpId="0" animBg="1"/>
      <p:bldP spid="45072" grpId="0" animBg="1"/>
      <p:bldP spid="45073" grpId="0" animBg="1"/>
      <p:bldP spid="45074" grpId="0" animBg="1"/>
      <p:bldP spid="45075" grpId="0" animBg="1"/>
      <p:bldP spid="45076" grpId="0" autoUpdateAnimBg="0"/>
      <p:bldP spid="45077" grpId="0" autoUpdateAnimBg="0"/>
      <p:bldP spid="45078" grpId="0" autoUpdateAnimBg="0"/>
      <p:bldP spid="45079" grpId="0" autoUpdateAnimBg="0"/>
      <p:bldP spid="45080" grpId="0" autoUpdateAnimBg="0"/>
      <p:bldP spid="45081" grpId="0" autoUpdateAnimBg="0"/>
      <p:bldP spid="45082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idx="1"/>
          </p:nvPr>
        </p:nvSpPr>
        <p:spPr>
          <a:xfrm>
            <a:off x="696913" y="1828800"/>
            <a:ext cx="4713287" cy="4343400"/>
          </a:xfrm>
          <a:noFill/>
          <a:ln/>
        </p:spPr>
        <p:txBody>
          <a:bodyPr>
            <a:normAutofit lnSpcReduction="10000"/>
          </a:bodyPr>
          <a:lstStyle/>
          <a:p>
            <a:pPr marL="290513" indent="-290513"/>
            <a:r>
              <a:rPr lang="en-US" sz="2000"/>
              <a:t>Creation</a:t>
            </a:r>
          </a:p>
          <a:p>
            <a:pPr marL="741363" lvl="1" indent="-284163"/>
            <a:r>
              <a:rPr lang="en-US" sz="2000"/>
              <a:t>Create message</a:t>
            </a:r>
          </a:p>
          <a:p>
            <a:pPr marL="741363" lvl="1" indent="-284163"/>
            <a:r>
              <a:rPr lang="en-US" sz="2000"/>
              <a:t>Object life starts at that point</a:t>
            </a:r>
          </a:p>
          <a:p>
            <a:pPr marL="290513" indent="-290513"/>
            <a:r>
              <a:rPr lang="en-US" sz="2000"/>
              <a:t>Activation</a:t>
            </a:r>
          </a:p>
          <a:p>
            <a:pPr marL="741363" lvl="1" indent="-284163"/>
            <a:r>
              <a:rPr lang="en-US" sz="2000"/>
              <a:t>Symbolized by rectangular stripes</a:t>
            </a:r>
          </a:p>
          <a:p>
            <a:pPr marL="741363" lvl="1" indent="-284163"/>
            <a:r>
              <a:rPr lang="en-US" sz="2000"/>
              <a:t>Place on the lifeline where object is activated.</a:t>
            </a:r>
          </a:p>
          <a:p>
            <a:pPr marL="741363" lvl="1" indent="-284163"/>
            <a:r>
              <a:rPr lang="en-US" sz="2000"/>
              <a:t>Rectangle also denotes when object is deactivated.</a:t>
            </a:r>
          </a:p>
          <a:p>
            <a:pPr marL="290513" indent="-290513"/>
            <a:r>
              <a:rPr lang="en-US" sz="2000"/>
              <a:t>Deletion</a:t>
            </a:r>
          </a:p>
          <a:p>
            <a:pPr marL="741363" lvl="1" indent="-284163"/>
            <a:r>
              <a:rPr lang="en-US" sz="2000"/>
              <a:t>Placing an ‘X’ on lifeline</a:t>
            </a:r>
          </a:p>
          <a:p>
            <a:pPr marL="741363" lvl="1" indent="-284163"/>
            <a:r>
              <a:rPr lang="en-US" sz="2000"/>
              <a:t>Object’s life ends at that point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Sequence Diagrams – Object Life Spans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3962400" y="4613275"/>
            <a:ext cx="1752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endParaRPr lang="en-US" sz="2400">
              <a:latin typeface="Times New Roman" pitchFamily="18" charset="0"/>
            </a:endParaRPr>
          </a:p>
          <a:p>
            <a:pPr eaLnBrk="1" hangingPunct="1"/>
            <a:r>
              <a:rPr lang="en-US" sz="2000">
                <a:latin typeface="Times New Roman" pitchFamily="18" charset="0"/>
              </a:rPr>
              <a:t>   </a:t>
            </a:r>
            <a:r>
              <a:rPr lang="en-US" sz="1600">
                <a:latin typeface="Times New Roman" pitchFamily="18" charset="0"/>
              </a:rPr>
              <a:t>Activation bar</a:t>
            </a:r>
          </a:p>
        </p:txBody>
      </p:sp>
      <p:grpSp>
        <p:nvGrpSpPr>
          <p:cNvPr id="51224" name="Group 24"/>
          <p:cNvGrpSpPr>
            <a:grpSpLocks/>
          </p:cNvGrpSpPr>
          <p:nvPr/>
        </p:nvGrpSpPr>
        <p:grpSpPr bwMode="auto">
          <a:xfrm>
            <a:off x="5013325" y="1955800"/>
            <a:ext cx="3457575" cy="4157663"/>
            <a:chOff x="3158" y="1232"/>
            <a:chExt cx="2178" cy="2619"/>
          </a:xfrm>
        </p:grpSpPr>
        <p:sp>
          <p:nvSpPr>
            <p:cNvPr id="51205" name="Rectangle 5"/>
            <p:cNvSpPr>
              <a:spLocks noChangeArrowheads="1"/>
            </p:cNvSpPr>
            <p:nvPr/>
          </p:nvSpPr>
          <p:spPr bwMode="auto">
            <a:xfrm>
              <a:off x="3416" y="1232"/>
              <a:ext cx="62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1206" name="Rectangle 6"/>
            <p:cNvSpPr>
              <a:spLocks noChangeArrowheads="1"/>
            </p:cNvSpPr>
            <p:nvPr/>
          </p:nvSpPr>
          <p:spPr bwMode="auto">
            <a:xfrm>
              <a:off x="4712" y="1808"/>
              <a:ext cx="62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1207" name="Text Box 7"/>
            <p:cNvSpPr txBox="1">
              <a:spLocks noChangeArrowheads="1"/>
            </p:cNvSpPr>
            <p:nvPr/>
          </p:nvSpPr>
          <p:spPr bwMode="auto">
            <a:xfrm>
              <a:off x="3608" y="1308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600" b="1" u="sng">
                  <a:latin typeface="Arial" charset="0"/>
                </a:rPr>
                <a:t>A</a:t>
              </a:r>
            </a:p>
          </p:txBody>
        </p:sp>
        <p:sp>
          <p:nvSpPr>
            <p:cNvPr id="51208" name="Text Box 8"/>
            <p:cNvSpPr txBox="1">
              <a:spLocks noChangeArrowheads="1"/>
            </p:cNvSpPr>
            <p:nvPr/>
          </p:nvSpPr>
          <p:spPr bwMode="auto">
            <a:xfrm>
              <a:off x="4936" y="1884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600" b="1" u="sng">
                  <a:latin typeface="Arial" charset="0"/>
                </a:rPr>
                <a:t>B</a:t>
              </a:r>
            </a:p>
          </p:txBody>
        </p:sp>
        <p:sp>
          <p:nvSpPr>
            <p:cNvPr id="51209" name="Line 9"/>
            <p:cNvSpPr>
              <a:spLocks noChangeShapeType="1"/>
            </p:cNvSpPr>
            <p:nvPr/>
          </p:nvSpPr>
          <p:spPr bwMode="auto">
            <a:xfrm>
              <a:off x="3704" y="1616"/>
              <a:ext cx="0" cy="2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10" name="Line 10"/>
            <p:cNvSpPr>
              <a:spLocks noChangeShapeType="1"/>
            </p:cNvSpPr>
            <p:nvPr/>
          </p:nvSpPr>
          <p:spPr bwMode="auto">
            <a:xfrm>
              <a:off x="5048" y="2192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11" name="Line 11"/>
            <p:cNvSpPr>
              <a:spLocks noChangeShapeType="1"/>
            </p:cNvSpPr>
            <p:nvPr/>
          </p:nvSpPr>
          <p:spPr bwMode="auto">
            <a:xfrm>
              <a:off x="3704" y="2000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12" name="Text Box 12"/>
            <p:cNvSpPr txBox="1">
              <a:spLocks noChangeArrowheads="1"/>
            </p:cNvSpPr>
            <p:nvPr/>
          </p:nvSpPr>
          <p:spPr bwMode="auto">
            <a:xfrm>
              <a:off x="3934" y="1810"/>
              <a:ext cx="500" cy="1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290513" indent="-290513" eaLnBrk="1" hangingPunct="1">
                <a:lnSpc>
                  <a:spcPct val="90000"/>
                </a:lnSpc>
                <a:spcBef>
                  <a:spcPct val="20000"/>
                </a:spcBef>
                <a:buClr>
                  <a:srgbClr val="CC0000"/>
                </a:buClr>
              </a:pPr>
              <a:r>
                <a:rPr lang="en-US" sz="1600">
                  <a:latin typeface="Arial" charset="0"/>
                </a:rPr>
                <a:t>Create</a:t>
              </a:r>
            </a:p>
          </p:txBody>
        </p:sp>
        <p:sp>
          <p:nvSpPr>
            <p:cNvPr id="51213" name="Line 13"/>
            <p:cNvSpPr>
              <a:spLocks noChangeShapeType="1"/>
            </p:cNvSpPr>
            <p:nvPr/>
          </p:nvSpPr>
          <p:spPr bwMode="auto">
            <a:xfrm>
              <a:off x="3752" y="2432"/>
              <a:ext cx="12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14" name="Rectangle 14"/>
            <p:cNvSpPr>
              <a:spLocks noChangeArrowheads="1"/>
            </p:cNvSpPr>
            <p:nvPr/>
          </p:nvSpPr>
          <p:spPr bwMode="auto">
            <a:xfrm>
              <a:off x="5002" y="2429"/>
              <a:ext cx="98" cy="47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5" name="Text Box 15"/>
            <p:cNvSpPr txBox="1">
              <a:spLocks noChangeArrowheads="1"/>
            </p:cNvSpPr>
            <p:nvPr/>
          </p:nvSpPr>
          <p:spPr bwMode="auto">
            <a:xfrm>
              <a:off x="4918" y="3023"/>
              <a:ext cx="265" cy="3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290513" indent="-290513" eaLnBrk="1" hangingPunct="1">
                <a:lnSpc>
                  <a:spcPct val="90000"/>
                </a:lnSpc>
                <a:spcBef>
                  <a:spcPct val="20000"/>
                </a:spcBef>
                <a:buClr>
                  <a:srgbClr val="CC0000"/>
                </a:buClr>
              </a:pPr>
              <a:r>
                <a:rPr lang="en-US" sz="2800" b="1">
                  <a:latin typeface="Arial" charset="0"/>
                </a:rPr>
                <a:t>X</a:t>
              </a:r>
            </a:p>
          </p:txBody>
        </p:sp>
        <p:sp>
          <p:nvSpPr>
            <p:cNvPr id="51216" name="Rectangle 16"/>
            <p:cNvSpPr>
              <a:spLocks noChangeArrowheads="1"/>
            </p:cNvSpPr>
            <p:nvPr/>
          </p:nvSpPr>
          <p:spPr bwMode="auto">
            <a:xfrm>
              <a:off x="3654" y="2000"/>
              <a:ext cx="98" cy="100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7" name="Line 17"/>
            <p:cNvSpPr>
              <a:spLocks noChangeShapeType="1"/>
            </p:cNvSpPr>
            <p:nvPr/>
          </p:nvSpPr>
          <p:spPr bwMode="auto">
            <a:xfrm flipH="1">
              <a:off x="3752" y="2913"/>
              <a:ext cx="12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18" name="Rectangle 18"/>
            <p:cNvSpPr>
              <a:spLocks noChangeArrowheads="1"/>
            </p:cNvSpPr>
            <p:nvPr/>
          </p:nvSpPr>
          <p:spPr bwMode="auto">
            <a:xfrm>
              <a:off x="4656" y="3312"/>
              <a:ext cx="66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18" charset="0"/>
                </a:rPr>
                <a:t>Deletion</a:t>
              </a:r>
            </a:p>
          </p:txBody>
        </p:sp>
        <p:sp>
          <p:nvSpPr>
            <p:cNvPr id="51219" name="Line 19"/>
            <p:cNvSpPr>
              <a:spLocks noChangeShapeType="1"/>
            </p:cNvSpPr>
            <p:nvPr/>
          </p:nvSpPr>
          <p:spPr bwMode="auto">
            <a:xfrm flipV="1">
              <a:off x="4032" y="297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0" name="Text Box 20"/>
            <p:cNvSpPr txBox="1">
              <a:spLocks noChangeArrowheads="1"/>
            </p:cNvSpPr>
            <p:nvPr/>
          </p:nvSpPr>
          <p:spPr bwMode="auto">
            <a:xfrm>
              <a:off x="3878" y="3177"/>
              <a:ext cx="55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18" charset="0"/>
                </a:rPr>
                <a:t>Return</a:t>
              </a:r>
            </a:p>
          </p:txBody>
        </p:sp>
        <p:sp>
          <p:nvSpPr>
            <p:cNvPr id="51221" name="Text Box 21"/>
            <p:cNvSpPr txBox="1">
              <a:spLocks noChangeArrowheads="1"/>
            </p:cNvSpPr>
            <p:nvPr/>
          </p:nvSpPr>
          <p:spPr bwMode="auto">
            <a:xfrm>
              <a:off x="3158" y="3639"/>
              <a:ext cx="52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>
                  <a:latin typeface="Times New Roman" pitchFamily="18" charset="0"/>
                </a:rPr>
                <a:t>Lifeline</a:t>
              </a:r>
            </a:p>
          </p:txBody>
        </p:sp>
        <p:sp>
          <p:nvSpPr>
            <p:cNvPr id="51223" name="Line 23"/>
            <p:cNvSpPr>
              <a:spLocks noChangeShapeType="1"/>
            </p:cNvSpPr>
            <p:nvPr/>
          </p:nvSpPr>
          <p:spPr bwMode="auto">
            <a:xfrm flipV="1">
              <a:off x="3360" y="2688"/>
              <a:ext cx="2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nimBg="1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88900"/>
            <a:ext cx="7391400" cy="457200"/>
          </a:xfrm>
        </p:spPr>
        <p:txBody>
          <a:bodyPr>
            <a:normAutofit fontScale="90000"/>
          </a:bodyPr>
          <a:lstStyle/>
          <a:p>
            <a:r>
              <a:rPr lang="en-US" sz="3200" b="1">
                <a:solidFill>
                  <a:schemeClr val="tx1"/>
                </a:solidFill>
                <a:latin typeface="Arial" charset="0"/>
              </a:rPr>
              <a:t/>
            </a:r>
            <a:br>
              <a:rPr lang="en-US" sz="3200" b="1">
                <a:solidFill>
                  <a:schemeClr val="tx1"/>
                </a:solidFill>
                <a:latin typeface="Arial" charset="0"/>
              </a:rPr>
            </a:br>
            <a:r>
              <a:rPr lang="en-US" sz="3200" b="1">
                <a:solidFill>
                  <a:schemeClr val="tx1"/>
                </a:solidFill>
                <a:latin typeface="Arial" charset="0"/>
              </a:rPr>
              <a:t>Sequence Diagram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914400"/>
            <a:ext cx="4953000" cy="474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057400" y="5105400"/>
            <a:ext cx="6858000" cy="1581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1400">
                <a:latin typeface="Arial" charset="0"/>
                <a:cs typeface="Arial" charset="0"/>
              </a:rPr>
              <a:t>Sequence diagrams demonstrate the behavior of objects in a use case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>
                <a:latin typeface="Arial" charset="0"/>
                <a:cs typeface="Arial" charset="0"/>
              </a:rPr>
              <a:t> by describing the objects and the messages they pass.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1400">
                <a:latin typeface="Arial" charset="0"/>
              </a:rPr>
              <a:t>The horizontal dimension shows the objects participating in the interaction.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1400">
                <a:latin typeface="Arial" charset="0"/>
              </a:rPr>
              <a:t>The vertical arrangement of messages indicates their order.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1400">
                <a:latin typeface="Arial" charset="0"/>
              </a:rPr>
              <a:t>The labels may contain the seq. #  to indicate concurrency.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352800" y="838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solidFill>
                  <a:srgbClr val="FF66CC"/>
                </a:solidFill>
                <a:latin typeface="Times New Roman" pitchFamily="18" charset="0"/>
              </a:rPr>
              <a:t>Message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H="1">
            <a:off x="3276600" y="1143000"/>
            <a:ext cx="457200" cy="457200"/>
          </a:xfrm>
          <a:prstGeom prst="line">
            <a:avLst/>
          </a:prstGeom>
          <a:noFill/>
          <a:ln w="9525">
            <a:solidFill>
              <a:srgbClr val="FF66CC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22325"/>
          </a:xfrm>
        </p:spPr>
        <p:txBody>
          <a:bodyPr>
            <a:normAutofit fontScale="90000"/>
          </a:bodyPr>
          <a:lstStyle/>
          <a:p>
            <a:r>
              <a:rPr lang="en-US" sz="3600" b="1">
                <a:solidFill>
                  <a:srgbClr val="942C2C"/>
                </a:solidFill>
                <a:latin typeface="Arial" charset="0"/>
              </a:rPr>
              <a:t/>
            </a:r>
            <a:br>
              <a:rPr lang="en-US" sz="3600" b="1">
                <a:solidFill>
                  <a:srgbClr val="942C2C"/>
                </a:solidFill>
                <a:latin typeface="Arial" charset="0"/>
              </a:rPr>
            </a:br>
            <a:r>
              <a:rPr lang="en-US" sz="3600" b="1">
                <a:solidFill>
                  <a:srgbClr val="942C2C"/>
                </a:solidFill>
                <a:latin typeface="Arial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Interaction Diagrams: Collaboration diagrams</a:t>
            </a:r>
            <a:r>
              <a:rPr lang="en-US" b="1">
                <a:solidFill>
                  <a:srgbClr val="942C2C"/>
                </a:solidFill>
                <a:latin typeface="Arial" charset="0"/>
              </a:rPr>
              <a:t/>
            </a:r>
            <a:br>
              <a:rPr lang="en-US" b="1">
                <a:solidFill>
                  <a:srgbClr val="942C2C"/>
                </a:solidFill>
                <a:latin typeface="Arial" charset="0"/>
              </a:rPr>
            </a:br>
            <a:endParaRPr lang="en-US" b="1">
              <a:solidFill>
                <a:srgbClr val="942C2C"/>
              </a:solidFill>
              <a:latin typeface="Arial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508375" y="2554288"/>
            <a:ext cx="804863" cy="315912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33800" y="2565400"/>
            <a:ext cx="2952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  <a:latin typeface="Arial" charset="0"/>
              </a:rPr>
              <a:t>User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557588" y="4252913"/>
            <a:ext cx="704850" cy="36988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633788" y="4265613"/>
            <a:ext cx="482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  <a:latin typeface="Arial" charset="0"/>
              </a:rPr>
              <a:t>Catalog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6751638" y="2554288"/>
            <a:ext cx="1055687" cy="315912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6815138" y="2565400"/>
            <a:ext cx="8159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  <a:latin typeface="Arial" charset="0"/>
              </a:rPr>
              <a:t>Reservations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3708400" y="1574800"/>
            <a:ext cx="1588" cy="990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3659188" y="2424113"/>
            <a:ext cx="100012" cy="1889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H="1">
            <a:off x="3708400" y="2424113"/>
            <a:ext cx="50800" cy="1412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3155950" y="1668463"/>
            <a:ext cx="401638" cy="33178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3206750" y="1681163"/>
            <a:ext cx="2698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  <a:latin typeface="Arial" charset="0"/>
              </a:rPr>
              <a:t>start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3910013" y="2849563"/>
            <a:ext cx="1587" cy="13922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4010025" y="3392488"/>
            <a:ext cx="1588" cy="1889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3" name="Freeform 17"/>
          <p:cNvSpPr>
            <a:spLocks/>
          </p:cNvSpPr>
          <p:nvPr/>
        </p:nvSpPr>
        <p:spPr bwMode="auto">
          <a:xfrm>
            <a:off x="3973513" y="3486150"/>
            <a:ext cx="74612" cy="82550"/>
          </a:xfrm>
          <a:custGeom>
            <a:avLst/>
            <a:gdLst/>
            <a:ahLst/>
            <a:cxnLst>
              <a:cxn ang="0">
                <a:pos x="47" y="0"/>
              </a:cxn>
              <a:cxn ang="0">
                <a:pos x="23" y="52"/>
              </a:cxn>
              <a:cxn ang="0">
                <a:pos x="0" y="0"/>
              </a:cxn>
              <a:cxn ang="0">
                <a:pos x="47" y="0"/>
              </a:cxn>
            </a:cxnLst>
            <a:rect l="0" t="0" r="r" b="b"/>
            <a:pathLst>
              <a:path w="47" h="52">
                <a:moveTo>
                  <a:pt x="47" y="0"/>
                </a:moveTo>
                <a:lnTo>
                  <a:pt x="23" y="52"/>
                </a:lnTo>
                <a:lnTo>
                  <a:pt x="0" y="0"/>
                </a:lnTo>
                <a:lnTo>
                  <a:pt x="47" y="0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4111625" y="3238500"/>
            <a:ext cx="60483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  <a:latin typeface="Arial" charset="0"/>
              </a:rPr>
              <a:t>1: look up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3708400" y="3498850"/>
            <a:ext cx="1588" cy="1889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6" name="Freeform 20"/>
          <p:cNvSpPr>
            <a:spLocks/>
          </p:cNvSpPr>
          <p:nvPr/>
        </p:nvSpPr>
        <p:spPr bwMode="auto">
          <a:xfrm>
            <a:off x="3671888" y="3509963"/>
            <a:ext cx="74612" cy="82550"/>
          </a:xfrm>
          <a:custGeom>
            <a:avLst/>
            <a:gdLst/>
            <a:ahLst/>
            <a:cxnLst>
              <a:cxn ang="0">
                <a:pos x="0" y="52"/>
              </a:cxn>
              <a:cxn ang="0">
                <a:pos x="23" y="0"/>
              </a:cxn>
              <a:cxn ang="0">
                <a:pos x="47" y="52"/>
              </a:cxn>
              <a:cxn ang="0">
                <a:pos x="0" y="52"/>
              </a:cxn>
            </a:cxnLst>
            <a:rect l="0" t="0" r="r" b="b"/>
            <a:pathLst>
              <a:path w="47" h="52">
                <a:moveTo>
                  <a:pt x="0" y="52"/>
                </a:moveTo>
                <a:lnTo>
                  <a:pt x="23" y="0"/>
                </a:lnTo>
                <a:lnTo>
                  <a:pt x="47" y="52"/>
                </a:lnTo>
                <a:lnTo>
                  <a:pt x="0" y="52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867025" y="3344863"/>
            <a:ext cx="68103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  <a:latin typeface="Arial" charset="0"/>
              </a:rPr>
              <a:t>2: title data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4300538" y="2708275"/>
            <a:ext cx="24384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6373813" y="2565400"/>
            <a:ext cx="201612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0" name="Freeform 24"/>
          <p:cNvSpPr>
            <a:spLocks/>
          </p:cNvSpPr>
          <p:nvPr/>
        </p:nvSpPr>
        <p:spPr bwMode="auto">
          <a:xfrm>
            <a:off x="6475413" y="2530475"/>
            <a:ext cx="87312" cy="71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" y="22"/>
              </a:cxn>
              <a:cxn ang="0">
                <a:pos x="0" y="45"/>
              </a:cxn>
              <a:cxn ang="0">
                <a:pos x="0" y="0"/>
              </a:cxn>
            </a:cxnLst>
            <a:rect l="0" t="0" r="r" b="b"/>
            <a:pathLst>
              <a:path w="55" h="45">
                <a:moveTo>
                  <a:pt x="0" y="0"/>
                </a:moveTo>
                <a:lnTo>
                  <a:pt x="55" y="22"/>
                </a:lnTo>
                <a:lnTo>
                  <a:pt x="0" y="4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337050" y="2317750"/>
            <a:ext cx="18129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  <a:latin typeface="Arial" charset="0"/>
              </a:rPr>
              <a:t>3 : [not available] reserve title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4362" name="Freeform 26"/>
          <p:cNvSpPr>
            <a:spLocks/>
          </p:cNvSpPr>
          <p:nvPr/>
        </p:nvSpPr>
        <p:spPr bwMode="auto">
          <a:xfrm>
            <a:off x="4249738" y="2849563"/>
            <a:ext cx="3030537" cy="1557337"/>
          </a:xfrm>
          <a:custGeom>
            <a:avLst/>
            <a:gdLst/>
            <a:ahLst/>
            <a:cxnLst>
              <a:cxn ang="0">
                <a:pos x="0" y="981"/>
              </a:cxn>
              <a:cxn ang="0">
                <a:pos x="1909" y="981"/>
              </a:cxn>
              <a:cxn ang="0">
                <a:pos x="1909" y="0"/>
              </a:cxn>
            </a:cxnLst>
            <a:rect l="0" t="0" r="r" b="b"/>
            <a:pathLst>
              <a:path w="1909" h="981">
                <a:moveTo>
                  <a:pt x="0" y="981"/>
                </a:moveTo>
                <a:lnTo>
                  <a:pt x="1909" y="981"/>
                </a:lnTo>
                <a:lnTo>
                  <a:pt x="1909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>
            <a:off x="6122988" y="4265613"/>
            <a:ext cx="201612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4" name="Freeform 28"/>
          <p:cNvSpPr>
            <a:spLocks/>
          </p:cNvSpPr>
          <p:nvPr/>
        </p:nvSpPr>
        <p:spPr bwMode="auto">
          <a:xfrm>
            <a:off x="6223000" y="4230688"/>
            <a:ext cx="88900" cy="69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6" y="22"/>
              </a:cxn>
              <a:cxn ang="0">
                <a:pos x="0" y="44"/>
              </a:cxn>
              <a:cxn ang="0">
                <a:pos x="0" y="0"/>
              </a:cxn>
            </a:cxnLst>
            <a:rect l="0" t="0" r="r" b="b"/>
            <a:pathLst>
              <a:path w="56" h="44">
                <a:moveTo>
                  <a:pt x="0" y="0"/>
                </a:moveTo>
                <a:lnTo>
                  <a:pt x="56" y="22"/>
                </a:lnTo>
                <a:lnTo>
                  <a:pt x="0" y="4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5" name="Rectangle 29"/>
          <p:cNvSpPr>
            <a:spLocks noChangeArrowheads="1"/>
          </p:cNvSpPr>
          <p:nvPr/>
        </p:nvSpPr>
        <p:spPr bwMode="auto">
          <a:xfrm>
            <a:off x="5054600" y="4017963"/>
            <a:ext cx="9667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  <a:latin typeface="Arial" charset="0"/>
              </a:rPr>
              <a:t>4 : title returned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>
            <a:off x="6273800" y="4548188"/>
            <a:ext cx="20161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7" name="Freeform 31"/>
          <p:cNvSpPr>
            <a:spLocks/>
          </p:cNvSpPr>
          <p:nvPr/>
        </p:nvSpPr>
        <p:spPr bwMode="auto">
          <a:xfrm>
            <a:off x="6286500" y="4513263"/>
            <a:ext cx="87313" cy="71437"/>
          </a:xfrm>
          <a:custGeom>
            <a:avLst/>
            <a:gdLst/>
            <a:ahLst/>
            <a:cxnLst>
              <a:cxn ang="0">
                <a:pos x="55" y="45"/>
              </a:cxn>
              <a:cxn ang="0">
                <a:pos x="0" y="22"/>
              </a:cxn>
              <a:cxn ang="0">
                <a:pos x="55" y="0"/>
              </a:cxn>
              <a:cxn ang="0">
                <a:pos x="55" y="45"/>
              </a:cxn>
            </a:cxnLst>
            <a:rect l="0" t="0" r="r" b="b"/>
            <a:pathLst>
              <a:path w="55" h="45">
                <a:moveTo>
                  <a:pt x="55" y="45"/>
                </a:moveTo>
                <a:lnTo>
                  <a:pt x="0" y="22"/>
                </a:lnTo>
                <a:lnTo>
                  <a:pt x="55" y="0"/>
                </a:lnTo>
                <a:lnTo>
                  <a:pt x="55" y="45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8" name="Rectangle 32"/>
          <p:cNvSpPr>
            <a:spLocks noChangeArrowheads="1"/>
          </p:cNvSpPr>
          <p:nvPr/>
        </p:nvSpPr>
        <p:spPr bwMode="auto">
          <a:xfrm>
            <a:off x="5481638" y="4606925"/>
            <a:ext cx="7127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  <a:latin typeface="Arial" charset="0"/>
              </a:rPr>
              <a:t>5 : hold title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4369" name="Line 33"/>
          <p:cNvSpPr>
            <a:spLocks noChangeShapeType="1"/>
          </p:cNvSpPr>
          <p:nvPr/>
        </p:nvSpPr>
        <p:spPr bwMode="auto">
          <a:xfrm>
            <a:off x="2703513" y="3179763"/>
            <a:ext cx="1587" cy="1889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0" name="Freeform 34"/>
          <p:cNvSpPr>
            <a:spLocks/>
          </p:cNvSpPr>
          <p:nvPr/>
        </p:nvSpPr>
        <p:spPr bwMode="auto">
          <a:xfrm>
            <a:off x="2665413" y="3273425"/>
            <a:ext cx="76200" cy="82550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24" y="52"/>
              </a:cxn>
              <a:cxn ang="0">
                <a:pos x="0" y="0"/>
              </a:cxn>
              <a:cxn ang="0">
                <a:pos x="48" y="0"/>
              </a:cxn>
            </a:cxnLst>
            <a:rect l="0" t="0" r="r" b="b"/>
            <a:pathLst>
              <a:path w="48" h="52">
                <a:moveTo>
                  <a:pt x="48" y="0"/>
                </a:moveTo>
                <a:lnTo>
                  <a:pt x="24" y="52"/>
                </a:lnTo>
                <a:lnTo>
                  <a:pt x="0" y="0"/>
                </a:lnTo>
                <a:lnTo>
                  <a:pt x="48" y="0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1" name="Rectangle 35"/>
          <p:cNvSpPr>
            <a:spLocks noChangeArrowheads="1"/>
          </p:cNvSpPr>
          <p:nvPr/>
        </p:nvSpPr>
        <p:spPr bwMode="auto">
          <a:xfrm>
            <a:off x="1635125" y="3025775"/>
            <a:ext cx="8747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  <a:latin typeface="Arial" charset="0"/>
              </a:rPr>
              <a:t>6 : borrow title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4372" name="Line 36"/>
          <p:cNvSpPr>
            <a:spLocks noChangeShapeType="1"/>
          </p:cNvSpPr>
          <p:nvPr/>
        </p:nvSpPr>
        <p:spPr bwMode="auto">
          <a:xfrm>
            <a:off x="6273800" y="2235200"/>
            <a:ext cx="20161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3" name="Freeform 37"/>
          <p:cNvSpPr>
            <a:spLocks/>
          </p:cNvSpPr>
          <p:nvPr/>
        </p:nvSpPr>
        <p:spPr bwMode="auto">
          <a:xfrm>
            <a:off x="6373813" y="2200275"/>
            <a:ext cx="88900" cy="71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6" y="22"/>
              </a:cxn>
              <a:cxn ang="0">
                <a:pos x="0" y="45"/>
              </a:cxn>
              <a:cxn ang="0">
                <a:pos x="0" y="0"/>
              </a:cxn>
            </a:cxnLst>
            <a:rect l="0" t="0" r="r" b="b"/>
            <a:pathLst>
              <a:path w="56" h="45">
                <a:moveTo>
                  <a:pt x="0" y="0"/>
                </a:moveTo>
                <a:lnTo>
                  <a:pt x="56" y="22"/>
                </a:lnTo>
                <a:lnTo>
                  <a:pt x="0" y="4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4" name="Rectangle 38"/>
          <p:cNvSpPr>
            <a:spLocks noChangeArrowheads="1"/>
          </p:cNvSpPr>
          <p:nvPr/>
        </p:nvSpPr>
        <p:spPr bwMode="auto">
          <a:xfrm>
            <a:off x="4752975" y="1987550"/>
            <a:ext cx="13477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  <a:latin typeface="Arial" charset="0"/>
              </a:rPr>
              <a:t>6: remove reservation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4375" name="Line 39"/>
          <p:cNvSpPr>
            <a:spLocks noChangeShapeType="1"/>
          </p:cNvSpPr>
          <p:nvPr/>
        </p:nvSpPr>
        <p:spPr bwMode="auto">
          <a:xfrm>
            <a:off x="5972175" y="2897188"/>
            <a:ext cx="20161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6" name="Freeform 40"/>
          <p:cNvSpPr>
            <a:spLocks/>
          </p:cNvSpPr>
          <p:nvPr/>
        </p:nvSpPr>
        <p:spPr bwMode="auto">
          <a:xfrm>
            <a:off x="5984875" y="2860675"/>
            <a:ext cx="87313" cy="71438"/>
          </a:xfrm>
          <a:custGeom>
            <a:avLst/>
            <a:gdLst/>
            <a:ahLst/>
            <a:cxnLst>
              <a:cxn ang="0">
                <a:pos x="55" y="45"/>
              </a:cxn>
              <a:cxn ang="0">
                <a:pos x="0" y="23"/>
              </a:cxn>
              <a:cxn ang="0">
                <a:pos x="55" y="0"/>
              </a:cxn>
              <a:cxn ang="0">
                <a:pos x="55" y="45"/>
              </a:cxn>
            </a:cxnLst>
            <a:rect l="0" t="0" r="r" b="b"/>
            <a:pathLst>
              <a:path w="55" h="45">
                <a:moveTo>
                  <a:pt x="55" y="45"/>
                </a:moveTo>
                <a:lnTo>
                  <a:pt x="0" y="23"/>
                </a:lnTo>
                <a:lnTo>
                  <a:pt x="55" y="0"/>
                </a:lnTo>
                <a:lnTo>
                  <a:pt x="55" y="45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4891088" y="2955925"/>
            <a:ext cx="96361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100">
                <a:solidFill>
                  <a:srgbClr val="000000"/>
                </a:solidFill>
                <a:latin typeface="Arial" charset="0"/>
              </a:rPr>
              <a:t>5: title available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1295400" y="5029200"/>
            <a:ext cx="7620000" cy="1524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eaLnBrk="1" hangingPunct="1">
              <a:buFontTx/>
              <a:buChar char="•"/>
            </a:pPr>
            <a:r>
              <a:rPr lang="en-US" sz="1400">
                <a:latin typeface="Arial" charset="0"/>
                <a:cs typeface="Arial" charset="0"/>
              </a:rPr>
              <a:t>Shows the relationship between objects and the order of messages passed between  them.  </a:t>
            </a:r>
          </a:p>
          <a:p>
            <a:pPr eaLnBrk="1" hangingPunct="1"/>
            <a:r>
              <a:rPr lang="en-US" sz="1400">
                <a:latin typeface="Arial" charset="0"/>
                <a:cs typeface="Arial" charset="0"/>
              </a:rPr>
              <a:t>   between them. </a:t>
            </a:r>
          </a:p>
          <a:p>
            <a:pPr eaLnBrk="1" hangingPunct="1">
              <a:buFontTx/>
              <a:buChar char="•"/>
            </a:pPr>
            <a:r>
              <a:rPr lang="en-US" sz="1400">
                <a:latin typeface="Arial" charset="0"/>
                <a:cs typeface="Arial" charset="0"/>
              </a:rPr>
              <a:t>The objects are listed as rectangles and arrows indicate the messages being passed           </a:t>
            </a:r>
          </a:p>
          <a:p>
            <a:pPr eaLnBrk="1" hangingPunct="1">
              <a:buFontTx/>
              <a:buChar char="•"/>
            </a:pPr>
            <a:r>
              <a:rPr lang="en-US" sz="1400">
                <a:latin typeface="Arial" charset="0"/>
                <a:cs typeface="Arial" charset="0"/>
              </a:rPr>
              <a:t>The numbers next to the messages are called sequence numbers. They show the sequence     </a:t>
            </a:r>
          </a:p>
          <a:p>
            <a:pPr eaLnBrk="1" hangingPunct="1"/>
            <a:r>
              <a:rPr lang="en-US" sz="1400">
                <a:latin typeface="Arial" charset="0"/>
                <a:cs typeface="Arial" charset="0"/>
              </a:rPr>
              <a:t>  of the messages as they are passed between the objects. </a:t>
            </a:r>
          </a:p>
          <a:p>
            <a:pPr eaLnBrk="1" hangingPunct="1">
              <a:buFontTx/>
              <a:buChar char="•"/>
            </a:pPr>
            <a:r>
              <a:rPr lang="en-US" sz="1400">
                <a:latin typeface="Arial" charset="0"/>
                <a:cs typeface="Arial" charset="0"/>
              </a:rPr>
              <a:t>convey the same information as sequence diagrams, but focus on object roles instead of the    </a:t>
            </a:r>
          </a:p>
          <a:p>
            <a:pPr eaLnBrk="1" hangingPunct="1"/>
            <a:r>
              <a:rPr lang="en-US" sz="1400">
                <a:latin typeface="Arial" charset="0"/>
                <a:cs typeface="Arial" charset="0"/>
              </a:rPr>
              <a:t>  time sequence</a:t>
            </a:r>
            <a:r>
              <a:rPr lang="en-US" sz="1400">
                <a:latin typeface="Verdana" pitchFamily="34" charset="0"/>
                <a:cs typeface="Arial" charset="0"/>
              </a:rPr>
              <a:t>.</a:t>
            </a:r>
          </a:p>
          <a:p>
            <a:pPr eaLnBrk="1" hangingPunct="1"/>
            <a:r>
              <a:rPr lang="en-US" sz="1400">
                <a:latin typeface="Times New Roman" pitchFamily="18" charset="0"/>
              </a:rPr>
              <a:t> </a:t>
            </a:r>
          </a:p>
          <a:p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150100" cy="1096963"/>
          </a:xfrm>
        </p:spPr>
        <p:txBody>
          <a:bodyPr/>
          <a:lstStyle/>
          <a:p>
            <a:r>
              <a:rPr lang="en-US" sz="2800" b="1">
                <a:solidFill>
                  <a:schemeClr val="tx1"/>
                </a:solidFill>
                <a:latin typeface="Arial" charset="0"/>
              </a:rPr>
              <a:t>      State Diagrams</a:t>
            </a:r>
            <a:br>
              <a:rPr lang="en-US" sz="2800" b="1">
                <a:solidFill>
                  <a:schemeClr val="tx1"/>
                </a:solidFill>
                <a:latin typeface="Arial" charset="0"/>
              </a:rPr>
            </a:br>
            <a:r>
              <a:rPr lang="en-US" sz="2800" b="1">
                <a:solidFill>
                  <a:schemeClr val="tx1"/>
                </a:solidFill>
                <a:latin typeface="Arial" charset="0"/>
              </a:rPr>
              <a:t>      </a:t>
            </a:r>
            <a:r>
              <a:rPr lang="en-US" sz="2400" b="1">
                <a:solidFill>
                  <a:schemeClr val="tx1"/>
                </a:solidFill>
                <a:latin typeface="Arial" charset="0"/>
              </a:rPr>
              <a:t>(</a:t>
            </a:r>
            <a:r>
              <a:rPr lang="en-US" sz="2400" b="1">
                <a:solidFill>
                  <a:schemeClr val="tx1"/>
                </a:solidFill>
              </a:rPr>
              <a:t>Billing Example)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133600" y="1676400"/>
            <a:ext cx="5943600" cy="11906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State Diagrams show the sequences of states an object goes through during its life cycle in response to stimuli, together with its responses and actions; an abstraction of all possible behaviors.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3200400" y="4013200"/>
            <a:ext cx="977900" cy="381000"/>
          </a:xfrm>
          <a:prstGeom prst="flowChartAlternateProcess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</a:rPr>
              <a:t>Unpaid</a:t>
            </a: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1714500" y="4076700"/>
            <a:ext cx="304800" cy="3048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Oval 16"/>
          <p:cNvSpPr>
            <a:spLocks noChangeArrowheads="1"/>
          </p:cNvSpPr>
          <p:nvPr/>
        </p:nvSpPr>
        <p:spPr bwMode="auto">
          <a:xfrm>
            <a:off x="7708900" y="4064000"/>
            <a:ext cx="304800" cy="3048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Oval 17"/>
          <p:cNvSpPr>
            <a:spLocks noChangeArrowheads="1"/>
          </p:cNvSpPr>
          <p:nvPr/>
        </p:nvSpPr>
        <p:spPr bwMode="auto">
          <a:xfrm>
            <a:off x="7632700" y="3987800"/>
            <a:ext cx="457200" cy="4572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1447800" y="35560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Start</a:t>
            </a: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7543800" y="3479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End</a:t>
            </a:r>
          </a:p>
        </p:txBody>
      </p:sp>
      <p:sp>
        <p:nvSpPr>
          <p:cNvPr id="10272" name="AutoShape 32"/>
          <p:cNvSpPr>
            <a:spLocks noChangeArrowheads="1"/>
          </p:cNvSpPr>
          <p:nvPr/>
        </p:nvSpPr>
        <p:spPr bwMode="auto">
          <a:xfrm>
            <a:off x="5194300" y="4038600"/>
            <a:ext cx="990600" cy="381000"/>
          </a:xfrm>
          <a:prstGeom prst="flowChartAlternateProcess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</a:rPr>
              <a:t>Paid</a:t>
            </a:r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>
            <a:off x="2057400" y="4191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1981200" y="4343400"/>
            <a:ext cx="132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Times New Roman" pitchFamily="18" charset="0"/>
              </a:rPr>
              <a:t>Invoice  created</a:t>
            </a:r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>
            <a:off x="4191000" y="4191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4343400" y="4343400"/>
            <a:ext cx="668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400">
                <a:latin typeface="Times New Roman" pitchFamily="18" charset="0"/>
              </a:rPr>
              <a:t>paying</a:t>
            </a:r>
          </a:p>
        </p:txBody>
      </p:sp>
      <p:sp>
        <p:nvSpPr>
          <p:cNvPr id="10277" name="Line 37"/>
          <p:cNvSpPr>
            <a:spLocks noChangeShapeType="1"/>
          </p:cNvSpPr>
          <p:nvPr/>
        </p:nvSpPr>
        <p:spPr bwMode="auto">
          <a:xfrm>
            <a:off x="6172200" y="4191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6172200" y="4343400"/>
            <a:ext cx="1512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Times New Roman" pitchFamily="18" charset="0"/>
              </a:rPr>
              <a:t>Invoice destroying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36" name="Text Box 28"/>
          <p:cNvSpPr txBox="1"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marL="290513" indent="-290513">
              <a:lnSpc>
                <a:spcPct val="90000"/>
              </a:lnSpc>
              <a:buClr>
                <a:srgbClr val="CC0000"/>
              </a:buClr>
              <a:buFont typeface="Wingdings" pitchFamily="-128" charset="2"/>
              <a:buNone/>
            </a:pPr>
            <a:r>
              <a:rPr lang="en-US" sz="2800">
                <a:solidFill>
                  <a:srgbClr val="CC9900"/>
                </a:solidFill>
                <a:latin typeface="Arial" charset="0"/>
              </a:rPr>
              <a:t> 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solidFill>
                  <a:schemeClr val="tx1"/>
                </a:solidFill>
                <a:latin typeface="Arial" charset="0"/>
              </a:rPr>
              <a:t>State Diagrams</a:t>
            </a:r>
            <a:r>
              <a:rPr lang="en-US"/>
              <a:t> </a:t>
            </a:r>
            <a:br>
              <a:rPr lang="en-US"/>
            </a:br>
            <a:r>
              <a:rPr lang="en-US" sz="2400"/>
              <a:t>(Traffic light example)</a:t>
            </a:r>
          </a:p>
        </p:txBody>
      </p:sp>
      <p:sp>
        <p:nvSpPr>
          <p:cNvPr id="43012" name="Freeform 4"/>
          <p:cNvSpPr>
            <a:spLocks/>
          </p:cNvSpPr>
          <p:nvPr/>
        </p:nvSpPr>
        <p:spPr bwMode="auto">
          <a:xfrm>
            <a:off x="4262438" y="1905000"/>
            <a:ext cx="2214562" cy="3657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3" y="0"/>
              </a:cxn>
              <a:cxn ang="0">
                <a:pos x="1203" y="240"/>
              </a:cxn>
              <a:cxn ang="0">
                <a:pos x="1395" y="240"/>
              </a:cxn>
              <a:cxn ang="0">
                <a:pos x="1197" y="0"/>
              </a:cxn>
              <a:cxn ang="0">
                <a:pos x="1395" y="246"/>
              </a:cxn>
              <a:cxn ang="0">
                <a:pos x="1395" y="2304"/>
              </a:cxn>
              <a:cxn ang="0">
                <a:pos x="3" y="2304"/>
              </a:cxn>
              <a:cxn ang="0">
                <a:pos x="3" y="0"/>
              </a:cxn>
              <a:cxn ang="0">
                <a:pos x="0" y="0"/>
              </a:cxn>
            </a:cxnLst>
            <a:rect l="0" t="0" r="r" b="b"/>
            <a:pathLst>
              <a:path w="1395" h="2304">
                <a:moveTo>
                  <a:pt x="0" y="0"/>
                </a:moveTo>
                <a:lnTo>
                  <a:pt x="1203" y="0"/>
                </a:lnTo>
                <a:lnTo>
                  <a:pt x="1203" y="240"/>
                </a:lnTo>
                <a:lnTo>
                  <a:pt x="1395" y="240"/>
                </a:lnTo>
                <a:lnTo>
                  <a:pt x="1197" y="0"/>
                </a:lnTo>
                <a:lnTo>
                  <a:pt x="1395" y="246"/>
                </a:lnTo>
                <a:lnTo>
                  <a:pt x="1395" y="2304"/>
                </a:lnTo>
                <a:lnTo>
                  <a:pt x="3" y="2304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013" name="AutoShape 5"/>
          <p:cNvSpPr>
            <a:spLocks noChangeArrowheads="1"/>
          </p:cNvSpPr>
          <p:nvPr/>
        </p:nvSpPr>
        <p:spPr bwMode="auto">
          <a:xfrm>
            <a:off x="4495800" y="2590800"/>
            <a:ext cx="1600200" cy="838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 algn="ctr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14" name="AutoShape 6"/>
          <p:cNvSpPr>
            <a:spLocks noChangeArrowheads="1"/>
          </p:cNvSpPr>
          <p:nvPr/>
        </p:nvSpPr>
        <p:spPr bwMode="auto">
          <a:xfrm>
            <a:off x="4495800" y="3581400"/>
            <a:ext cx="1600200" cy="8382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9050" algn="ctr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15" name="AutoShape 7"/>
          <p:cNvSpPr>
            <a:spLocks noChangeArrowheads="1"/>
          </p:cNvSpPr>
          <p:nvPr/>
        </p:nvSpPr>
        <p:spPr bwMode="auto">
          <a:xfrm>
            <a:off x="4495800" y="4572000"/>
            <a:ext cx="1600200" cy="8382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19050" algn="ctr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4648200" y="3790950"/>
            <a:ext cx="1233488" cy="476250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 marL="290513" indent="-290513" eaLnBrk="1" hangingPunct="1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</a:pPr>
            <a:r>
              <a:rPr lang="en-US" sz="2800">
                <a:latin typeface="Arial" charset="0"/>
              </a:rPr>
              <a:t>Yellow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4876800" y="2743200"/>
            <a:ext cx="838200" cy="476250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 marL="290513" indent="-290513" eaLnBrk="1" hangingPunct="1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</a:pPr>
            <a:r>
              <a:rPr lang="en-US" sz="2800">
                <a:latin typeface="Arial" charset="0"/>
              </a:rPr>
              <a:t>Red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4648200" y="4781550"/>
            <a:ext cx="1174750" cy="476250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 marL="290513" indent="-290513" eaLnBrk="1" hangingPunct="1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</a:pPr>
            <a:r>
              <a:rPr lang="en-US" sz="2800">
                <a:latin typeface="Arial" charset="0"/>
              </a:rPr>
              <a:t>Green</a:t>
            </a: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4343400" y="2017713"/>
            <a:ext cx="1776413" cy="420687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 marL="290513" indent="-290513" eaLnBrk="1" hangingPunct="1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</a:pPr>
            <a:r>
              <a:rPr lang="en-US" sz="2400">
                <a:latin typeface="Arial" charset="0"/>
              </a:rPr>
              <a:t>Traffic Light</a:t>
            </a:r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3962400" y="2590800"/>
            <a:ext cx="457200" cy="381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arrow" w="lg" len="lg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3048000" y="2362200"/>
            <a:ext cx="1014413" cy="476250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 marL="290513" indent="-290513" eaLnBrk="1" hangingPunct="1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</a:pPr>
            <a:r>
              <a:rPr lang="en-US" sz="2800">
                <a:solidFill>
                  <a:schemeClr val="accent1"/>
                </a:solidFill>
                <a:latin typeface="Arial" charset="0"/>
              </a:rPr>
              <a:t>State</a:t>
            </a:r>
          </a:p>
        </p:txBody>
      </p:sp>
      <p:sp>
        <p:nvSpPr>
          <p:cNvPr id="43022" name="AutoShape 14"/>
          <p:cNvSpPr>
            <a:spLocks noChangeArrowheads="1"/>
          </p:cNvSpPr>
          <p:nvPr/>
        </p:nvSpPr>
        <p:spPr bwMode="auto">
          <a:xfrm>
            <a:off x="4495800" y="2590800"/>
            <a:ext cx="1600200" cy="838200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23" name="AutoShape 15"/>
          <p:cNvSpPr>
            <a:spLocks noChangeArrowheads="1"/>
          </p:cNvSpPr>
          <p:nvPr/>
        </p:nvSpPr>
        <p:spPr bwMode="auto">
          <a:xfrm>
            <a:off x="4495800" y="3581400"/>
            <a:ext cx="1600200" cy="838200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24" name="AutoShape 16"/>
          <p:cNvSpPr>
            <a:spLocks noChangeArrowheads="1"/>
          </p:cNvSpPr>
          <p:nvPr/>
        </p:nvSpPr>
        <p:spPr bwMode="auto">
          <a:xfrm>
            <a:off x="4495800" y="4572000"/>
            <a:ext cx="1600200" cy="838200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43025" name="AutoShape 17"/>
          <p:cNvCxnSpPr>
            <a:cxnSpLocks noChangeShapeType="1"/>
            <a:stCxn id="43015" idx="3"/>
            <a:endCxn id="43014" idx="3"/>
          </p:cNvCxnSpPr>
          <p:nvPr/>
        </p:nvCxnSpPr>
        <p:spPr bwMode="auto">
          <a:xfrm flipV="1">
            <a:off x="6105525" y="4000500"/>
            <a:ext cx="1588" cy="990600"/>
          </a:xfrm>
          <a:prstGeom prst="curvedConnector3">
            <a:avLst>
              <a:gd name="adj1" fmla="val 43800000"/>
            </a:avLst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</p:spPr>
      </p:cxnSp>
      <p:cxnSp>
        <p:nvCxnSpPr>
          <p:cNvPr id="43026" name="AutoShape 18"/>
          <p:cNvCxnSpPr>
            <a:cxnSpLocks noChangeShapeType="1"/>
          </p:cNvCxnSpPr>
          <p:nvPr/>
        </p:nvCxnSpPr>
        <p:spPr bwMode="auto">
          <a:xfrm flipV="1">
            <a:off x="6096000" y="2971800"/>
            <a:ext cx="1588" cy="990600"/>
          </a:xfrm>
          <a:prstGeom prst="curvedConnector3">
            <a:avLst>
              <a:gd name="adj1" fmla="val 43800000"/>
            </a:avLst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</p:spPr>
      </p:cxnSp>
      <p:cxnSp>
        <p:nvCxnSpPr>
          <p:cNvPr id="43027" name="AutoShape 19"/>
          <p:cNvCxnSpPr>
            <a:cxnSpLocks noChangeShapeType="1"/>
            <a:stCxn id="43022" idx="1"/>
            <a:endCxn id="43015" idx="1"/>
          </p:cNvCxnSpPr>
          <p:nvPr/>
        </p:nvCxnSpPr>
        <p:spPr bwMode="auto">
          <a:xfrm rot="10800000" flipH="1" flipV="1">
            <a:off x="4486275" y="3009900"/>
            <a:ext cx="1588" cy="1981200"/>
          </a:xfrm>
          <a:prstGeom prst="curvedConnector3">
            <a:avLst>
              <a:gd name="adj1" fmla="val -44400000"/>
            </a:avLst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</p:spPr>
      </p:cxn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1752600" y="2895600"/>
            <a:ext cx="1749425" cy="476250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 marL="290513" indent="-290513" eaLnBrk="1" hangingPunct="1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</a:pPr>
            <a:r>
              <a:rPr lang="en-US" sz="2800">
                <a:solidFill>
                  <a:srgbClr val="33CC33"/>
                </a:solidFill>
                <a:latin typeface="Arial" charset="0"/>
              </a:rPr>
              <a:t>Transition</a:t>
            </a:r>
          </a:p>
        </p:txBody>
      </p:sp>
      <p:sp>
        <p:nvSpPr>
          <p:cNvPr id="43029" name="Line 21"/>
          <p:cNvSpPr>
            <a:spLocks noChangeShapeType="1"/>
          </p:cNvSpPr>
          <p:nvPr/>
        </p:nvSpPr>
        <p:spPr bwMode="auto">
          <a:xfrm flipV="1">
            <a:off x="3429000" y="3124200"/>
            <a:ext cx="762000" cy="0"/>
          </a:xfrm>
          <a:prstGeom prst="line">
            <a:avLst/>
          </a:prstGeom>
          <a:noFill/>
          <a:ln w="19050">
            <a:solidFill>
              <a:srgbClr val="339966"/>
            </a:solidFill>
            <a:round/>
            <a:headEnd/>
            <a:tailEnd type="arrow" w="lg" len="lg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030" name="Oval 22"/>
          <p:cNvSpPr>
            <a:spLocks noChangeArrowheads="1"/>
          </p:cNvSpPr>
          <p:nvPr/>
        </p:nvSpPr>
        <p:spPr bwMode="auto">
          <a:xfrm>
            <a:off x="6705600" y="2057400"/>
            <a:ext cx="228600" cy="228600"/>
          </a:xfrm>
          <a:prstGeom prst="ellipse">
            <a:avLst/>
          </a:prstGeom>
          <a:solidFill>
            <a:srgbClr val="000000"/>
          </a:solidFill>
          <a:ln w="19050" algn="ctr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43031" name="AutoShape 23"/>
          <p:cNvCxnSpPr>
            <a:cxnSpLocks noChangeShapeType="1"/>
            <a:stCxn id="43030" idx="4"/>
            <a:endCxn id="43013" idx="3"/>
          </p:cNvCxnSpPr>
          <p:nvPr/>
        </p:nvCxnSpPr>
        <p:spPr bwMode="auto">
          <a:xfrm rot="5400000">
            <a:off x="6105525" y="2295525"/>
            <a:ext cx="714375" cy="714375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</p:spPr>
      </p:cxnSp>
      <p:sp>
        <p:nvSpPr>
          <p:cNvPr id="43032" name="WordArt 24"/>
          <p:cNvSpPr>
            <a:spLocks noChangeArrowheads="1" noChangeShapeType="1" noTextEdit="1"/>
          </p:cNvSpPr>
          <p:nvPr/>
        </p:nvSpPr>
        <p:spPr bwMode="auto">
          <a:xfrm rot="71628918">
            <a:off x="5880894" y="4177506"/>
            <a:ext cx="1219200" cy="94138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1600" kern="10">
                <a:ln w="9525">
                  <a:solidFill>
                    <a:srgbClr val="000000"/>
                  </a:solidFill>
                  <a:round/>
                  <a:headEnd/>
                  <a:tailEnd type="none" w="lg" len="lg"/>
                </a:ln>
                <a:solidFill>
                  <a:srgbClr val="000000"/>
                </a:solidFill>
                <a:latin typeface="Arial"/>
                <a:cs typeface="Arial"/>
              </a:rPr>
              <a:t>Green timer expires</a:t>
            </a:r>
          </a:p>
        </p:txBody>
      </p:sp>
      <p:sp>
        <p:nvSpPr>
          <p:cNvPr id="43033" name="WordArt 25"/>
          <p:cNvSpPr>
            <a:spLocks noChangeArrowheads="1" noChangeShapeType="1" noTextEdit="1"/>
          </p:cNvSpPr>
          <p:nvPr/>
        </p:nvSpPr>
        <p:spPr bwMode="auto">
          <a:xfrm rot="70713611">
            <a:off x="6096000" y="2971800"/>
            <a:ext cx="914400" cy="914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1600" kern="10">
                <a:ln w="9525">
                  <a:solidFill>
                    <a:srgbClr val="000000"/>
                  </a:solidFill>
                  <a:round/>
                  <a:headEnd/>
                  <a:tailEnd type="none" w="lg" len="lg"/>
                </a:ln>
                <a:solidFill>
                  <a:srgbClr val="000000"/>
                </a:solidFill>
                <a:latin typeface="Arial"/>
                <a:cs typeface="Arial"/>
              </a:rPr>
              <a:t>Yellow timer expires</a:t>
            </a:r>
          </a:p>
        </p:txBody>
      </p:sp>
      <p:sp>
        <p:nvSpPr>
          <p:cNvPr id="43034" name="WordArt 26"/>
          <p:cNvSpPr>
            <a:spLocks noChangeArrowheads="1" noChangeShapeType="1" noTextEdit="1"/>
          </p:cNvSpPr>
          <p:nvPr/>
        </p:nvSpPr>
        <p:spPr bwMode="auto">
          <a:xfrm rot="-70683091">
            <a:off x="3275013" y="3863975"/>
            <a:ext cx="1371600" cy="609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1200" kern="10">
                <a:ln w="9525">
                  <a:solidFill>
                    <a:srgbClr val="000000"/>
                  </a:solidFill>
                  <a:round/>
                  <a:headEnd/>
                  <a:tailEnd type="none" w="lg" len="lg"/>
                </a:ln>
                <a:solidFill>
                  <a:srgbClr val="000000"/>
                </a:solidFill>
                <a:latin typeface="Arial Black"/>
              </a:rPr>
              <a:t>Car trips sensor</a:t>
            </a:r>
          </a:p>
        </p:txBody>
      </p:sp>
      <p:sp>
        <p:nvSpPr>
          <p:cNvPr id="43035" name="Line 27"/>
          <p:cNvSpPr>
            <a:spLocks noChangeShapeType="1"/>
          </p:cNvSpPr>
          <p:nvPr/>
        </p:nvSpPr>
        <p:spPr bwMode="auto">
          <a:xfrm flipV="1">
            <a:off x="2628900" y="4572000"/>
            <a:ext cx="838200" cy="9906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arrow" w="lg" len="lg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037" name="Text Box 29"/>
          <p:cNvSpPr txBox="1">
            <a:spLocks noChangeArrowheads="1"/>
          </p:cNvSpPr>
          <p:nvPr/>
        </p:nvSpPr>
        <p:spPr bwMode="auto">
          <a:xfrm>
            <a:off x="2209800" y="55626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Event</a:t>
            </a:r>
          </a:p>
        </p:txBody>
      </p:sp>
      <p:sp>
        <p:nvSpPr>
          <p:cNvPr id="43038" name="Text Box 30"/>
          <p:cNvSpPr txBox="1">
            <a:spLocks noChangeArrowheads="1"/>
          </p:cNvSpPr>
          <p:nvPr/>
        </p:nvSpPr>
        <p:spPr bwMode="auto">
          <a:xfrm>
            <a:off x="7010400" y="1905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Start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36" grpId="0" animBg="1" autoUpdateAnimBg="0"/>
      <p:bldP spid="43013" grpId="0" animBg="1"/>
      <p:bldP spid="43014" grpId="0" animBg="1"/>
      <p:bldP spid="43015" grpId="0" animBg="1"/>
      <p:bldP spid="43028" grpId="0" autoUpdateAnimBg="0"/>
      <p:bldP spid="43029" grpId="0" animBg="1"/>
      <p:bldP spid="43030" grpId="0" animBg="1"/>
      <p:bldP spid="43032" grpId="0" animBg="1"/>
      <p:bldP spid="43033" grpId="0" animBg="1"/>
      <p:bldP spid="43034" grpId="0" animBg="1"/>
      <p:bldP spid="4303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193800" y="2120900"/>
            <a:ext cx="7416800" cy="37623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</a:rPr>
              <a:t>Rational Rose</a:t>
            </a:r>
            <a:r>
              <a:rPr lang="en-US" sz="2000"/>
              <a:t>   (</a:t>
            </a:r>
            <a:r>
              <a:rPr lang="en-US" sz="2000">
                <a:hlinkClick r:id="rId2"/>
              </a:rPr>
              <a:t>www.rational.com</a:t>
            </a:r>
            <a:r>
              <a:rPr lang="en-US" sz="2000"/>
              <a:t>) by IBM</a:t>
            </a:r>
          </a:p>
          <a:p>
            <a:pPr>
              <a:lnSpc>
                <a:spcPct val="90000"/>
              </a:lnSpc>
              <a:buFont typeface="Wingdings" pitchFamily="-128" charset="2"/>
              <a:buNone/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</a:rPr>
              <a:t>TogetherSoft Control Center, Borland </a:t>
            </a:r>
            <a:r>
              <a:rPr lang="en-US" sz="2800"/>
              <a:t>(</a:t>
            </a:r>
            <a:r>
              <a:rPr lang="en-US" sz="2000">
                <a:hlinkClick r:id="rId3"/>
              </a:rPr>
              <a:t>http://www.borland.com/together/index.html</a:t>
            </a:r>
            <a:r>
              <a:rPr lang="en-US" sz="2800"/>
              <a:t>)</a:t>
            </a:r>
            <a:endParaRPr lang="en-US" sz="2000"/>
          </a:p>
          <a:p>
            <a:pPr>
              <a:lnSpc>
                <a:spcPct val="90000"/>
              </a:lnSpc>
            </a:pPr>
            <a:endParaRPr lang="en-US" sz="20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chemeClr val="folHlink"/>
                </a:solidFill>
                <a:latin typeface="Arial" charset="0"/>
              </a:rPr>
              <a:t>ArgoUML</a:t>
            </a:r>
            <a:r>
              <a:rPr lang="en-US" sz="2000">
                <a:latin typeface="Arial" charset="0"/>
              </a:rPr>
              <a:t> (</a:t>
            </a:r>
            <a:r>
              <a:rPr lang="en-US" sz="1800">
                <a:latin typeface="Arial" charset="0"/>
              </a:rPr>
              <a:t>free software</a:t>
            </a:r>
            <a:r>
              <a:rPr lang="en-US" sz="1600">
                <a:latin typeface="Arial" charset="0"/>
              </a:rPr>
              <a:t>)</a:t>
            </a:r>
            <a:r>
              <a:rPr lang="en-US" sz="2000">
                <a:latin typeface="Arial" charset="0"/>
              </a:rPr>
              <a:t> </a:t>
            </a:r>
            <a:r>
              <a:rPr lang="en-US" sz="1600">
                <a:latin typeface="Arial" charset="0"/>
              </a:rPr>
              <a:t>(</a:t>
            </a:r>
            <a:r>
              <a:rPr lang="en-US" sz="2000"/>
              <a:t>http://argouml.tigris.org/</a:t>
            </a:r>
            <a:r>
              <a:rPr lang="en-US" sz="1600">
                <a:latin typeface="Arial" charset="0"/>
              </a:rPr>
              <a:t> )</a:t>
            </a:r>
          </a:p>
          <a:p>
            <a:pPr>
              <a:lnSpc>
                <a:spcPct val="90000"/>
              </a:lnSpc>
              <a:buFont typeface="Wingdings" pitchFamily="-128" charset="2"/>
              <a:buNone/>
            </a:pPr>
            <a:r>
              <a:rPr lang="en-US" sz="1600">
                <a:latin typeface="Arial" charset="0"/>
              </a:rPr>
              <a:t>      OpenSource;  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written in  java </a:t>
            </a:r>
          </a:p>
          <a:p>
            <a:pPr>
              <a:lnSpc>
                <a:spcPct val="90000"/>
              </a:lnSpc>
              <a:buFont typeface="Wingdings" pitchFamily="-128" charset="2"/>
              <a:buNone/>
            </a:pPr>
            <a:endParaRPr lang="en-US" sz="16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</a:rPr>
              <a:t>Others </a:t>
            </a:r>
            <a:r>
              <a:rPr lang="en-US" sz="1600">
                <a:latin typeface="Arial" charset="0"/>
              </a:rPr>
              <a:t>(</a:t>
            </a:r>
            <a:r>
              <a:rPr lang="en-US" sz="1600">
                <a:latin typeface="Arial" charset="0"/>
                <a:hlinkClick r:id="rId4"/>
              </a:rPr>
              <a:t>http://www.objectsbydesign.com/tools/umltools_byCompany.html</a:t>
            </a:r>
            <a:r>
              <a:rPr lang="en-US" sz="1600">
                <a:latin typeface="Arial" charset="0"/>
              </a:rPr>
              <a:t> )</a:t>
            </a:r>
          </a:p>
          <a:p>
            <a:pPr>
              <a:lnSpc>
                <a:spcPct val="90000"/>
              </a:lnSpc>
              <a:buFont typeface="Wingdings" pitchFamily="-128" charset="2"/>
              <a:buNone/>
            </a:pPr>
            <a:endParaRPr lang="en-US" sz="160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838200"/>
            <a:ext cx="7391400" cy="990600"/>
          </a:xfrm>
        </p:spPr>
        <p:txBody>
          <a:bodyPr>
            <a:normAutofit fontScale="90000"/>
          </a:bodyPr>
          <a:lstStyle/>
          <a:p>
            <a:r>
              <a:rPr lang="en-US" sz="2800" b="1">
                <a:solidFill>
                  <a:schemeClr val="tx1"/>
                </a:solidFill>
                <a:latin typeface="Arial" charset="0"/>
              </a:rPr>
              <a:t>UML Modeling Tools</a:t>
            </a:r>
            <a:r>
              <a:rPr lang="en-US" b="1">
                <a:solidFill>
                  <a:srgbClr val="942C2C"/>
                </a:solidFill>
                <a:latin typeface="Arial" charset="0"/>
              </a:rPr>
              <a:t> </a:t>
            </a:r>
            <a:r>
              <a:rPr lang="en-US" b="1">
                <a:solidFill>
                  <a:schemeClr val="tx1"/>
                </a:solidFill>
              </a:rPr>
              <a:t/>
            </a:r>
            <a:br>
              <a:rPr lang="en-US" b="1">
                <a:solidFill>
                  <a:schemeClr val="tx1"/>
                </a:solidFill>
              </a:rPr>
            </a:b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447800"/>
            <a:ext cx="7162800" cy="4648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-128" charset="2"/>
              <a:buNone/>
            </a:pPr>
            <a:r>
              <a:rPr lang="en-US" sz="2400">
                <a:latin typeface="Arial" charset="0"/>
              </a:rPr>
              <a:t>    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UML stands for “Unified Modeling Language”</a:t>
            </a:r>
          </a:p>
          <a:p>
            <a:pPr>
              <a:lnSpc>
                <a:spcPct val="90000"/>
              </a:lnSpc>
            </a:pPr>
            <a:endParaRPr lang="en-US" sz="24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It is a industry-standard graphical language for specifying, visualizing, constructing, and documenting the artifacts of software systems</a:t>
            </a:r>
          </a:p>
          <a:p>
            <a:pPr>
              <a:lnSpc>
                <a:spcPct val="90000"/>
              </a:lnSpc>
            </a:pPr>
            <a:endParaRPr lang="en-US" sz="24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The UML uses mostly graphical notations to express the OO analysis and design of software projects.  </a:t>
            </a:r>
          </a:p>
          <a:p>
            <a:pPr>
              <a:lnSpc>
                <a:spcPct val="90000"/>
              </a:lnSpc>
              <a:buFont typeface="Wingdings" pitchFamily="-128" charset="2"/>
              <a:buNone/>
            </a:pPr>
            <a:endParaRPr lang="en-US" sz="24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Simplifies the complex process of software design</a:t>
            </a:r>
          </a:p>
          <a:p>
            <a:pPr>
              <a:lnSpc>
                <a:spcPct val="90000"/>
              </a:lnSpc>
              <a:buFont typeface="Wingdings" pitchFamily="-128" charset="2"/>
              <a:buNone/>
            </a:pPr>
            <a:endParaRPr lang="en-US" sz="2400"/>
          </a:p>
          <a:p>
            <a:pPr>
              <a:lnSpc>
                <a:spcPct val="90000"/>
              </a:lnSpc>
              <a:buFont typeface="Wingdings" pitchFamily="-128" charset="2"/>
              <a:buNone/>
            </a:pPr>
            <a:endParaRPr lang="en-US" sz="200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/>
              <a:t>What is UML?</a:t>
            </a:r>
            <a:endParaRPr lang="en-US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01000" cy="3352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-128" charset="2"/>
              <a:buNone/>
            </a:pPr>
            <a:r>
              <a:rPr lang="en-US" sz="1800"/>
              <a:t>1. </a:t>
            </a:r>
            <a:r>
              <a:rPr lang="en-US" sz="1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UML Distilled: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A Brief Guide to the  Standard Object Modeling Language</a:t>
            </a:r>
            <a:r>
              <a:rPr lang="en-US" sz="1600">
                <a:latin typeface="Arial" charset="0"/>
              </a:rPr>
              <a:t/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  <a:hlinkClick r:id="rId2"/>
              </a:rPr>
              <a:t>Martin Fowler</a:t>
            </a:r>
            <a:r>
              <a:rPr lang="en-US" sz="1600">
                <a:latin typeface="Arial" charset="0"/>
              </a:rPr>
              <a:t>, </a:t>
            </a:r>
            <a:r>
              <a:rPr lang="en-US" sz="1600">
                <a:latin typeface="Arial" charset="0"/>
                <a:hlinkClick r:id="rId3"/>
              </a:rPr>
              <a:t>Kendall Scott</a:t>
            </a:r>
            <a:r>
              <a:rPr lang="en-US" sz="1600">
                <a:latin typeface="Arial" charset="0"/>
              </a:rPr>
              <a:t/>
            </a:r>
            <a:br>
              <a:rPr lang="en-US" sz="1600">
                <a:latin typeface="Arial" charset="0"/>
              </a:rPr>
            </a:br>
            <a:endParaRPr lang="en-US" sz="160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-128" charset="2"/>
              <a:buNone/>
            </a:pPr>
            <a:r>
              <a:rPr lang="en-US" sz="1800">
                <a:latin typeface="Arial" charset="0"/>
              </a:rPr>
              <a:t>2.</a:t>
            </a:r>
            <a:r>
              <a:rPr lang="en-US" sz="1800">
                <a:latin typeface="Verdana" pitchFamily="34" charset="0"/>
              </a:rPr>
              <a:t> IBM Rational</a:t>
            </a:r>
          </a:p>
          <a:p>
            <a:pPr>
              <a:lnSpc>
                <a:spcPct val="80000"/>
              </a:lnSpc>
              <a:buFont typeface="Wingdings" pitchFamily="-128" charset="2"/>
              <a:buNone/>
            </a:pPr>
            <a:r>
              <a:rPr lang="en-US" sz="1400">
                <a:latin typeface="Verdana" pitchFamily="34" charset="0"/>
                <a:hlinkClick r:id="rId4"/>
              </a:rPr>
              <a:t>http://www-306.ibm.com/software/rational/uml/</a:t>
            </a:r>
            <a:endParaRPr lang="en-US" sz="1400">
              <a:latin typeface="Verdana" pitchFamily="34" charset="0"/>
            </a:endParaRPr>
          </a:p>
          <a:p>
            <a:pPr>
              <a:lnSpc>
                <a:spcPct val="80000"/>
              </a:lnSpc>
              <a:buFont typeface="Wingdings" pitchFamily="-128" charset="2"/>
              <a:buNone/>
            </a:pPr>
            <a:endParaRPr lang="en-US" sz="180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-128" charset="2"/>
              <a:buNone/>
            </a:pPr>
            <a:r>
              <a:rPr lang="en-US" sz="1800">
                <a:latin typeface="Arial" charset="0"/>
              </a:rPr>
              <a:t>3. </a:t>
            </a:r>
            <a:r>
              <a:rPr lang="en-US" sz="1800">
                <a:latin typeface="Verdana" pitchFamily="34" charset="0"/>
              </a:rPr>
              <a:t>Practical UML --- A Hands-On Introduction for Developers</a:t>
            </a:r>
          </a:p>
          <a:p>
            <a:pPr>
              <a:lnSpc>
                <a:spcPct val="80000"/>
              </a:lnSpc>
              <a:buFont typeface="Wingdings" pitchFamily="-128" charset="2"/>
              <a:buNone/>
            </a:pPr>
            <a:r>
              <a:rPr lang="en-US" sz="1400">
                <a:latin typeface="Verdana" pitchFamily="34" charset="0"/>
              </a:rPr>
              <a:t>    </a:t>
            </a:r>
            <a:r>
              <a:rPr lang="en-US" sz="1400">
                <a:latin typeface="Verdana" pitchFamily="34" charset="0"/>
                <a:hlinkClick r:id="rId5"/>
              </a:rPr>
              <a:t>http://www.togethersoft.com/services/practical_guides/umlonlinecourse/</a:t>
            </a:r>
            <a:endParaRPr lang="en-US" sz="1400">
              <a:latin typeface="Verdana" pitchFamily="34" charset="0"/>
            </a:endParaRPr>
          </a:p>
          <a:p>
            <a:pPr>
              <a:lnSpc>
                <a:spcPct val="80000"/>
              </a:lnSpc>
              <a:buFont typeface="Wingdings" pitchFamily="-128" charset="2"/>
              <a:buNone/>
            </a:pPr>
            <a:endParaRPr lang="en-US" sz="1600">
              <a:latin typeface="Verdana" pitchFamily="34" charset="0"/>
            </a:endParaRPr>
          </a:p>
          <a:p>
            <a:pPr>
              <a:lnSpc>
                <a:spcPct val="80000"/>
              </a:lnSpc>
              <a:buFont typeface="Wingdings" pitchFamily="-128" charset="2"/>
              <a:buNone/>
            </a:pPr>
            <a:r>
              <a:rPr lang="en-US" sz="1800">
                <a:latin typeface="Verdana" pitchFamily="34" charset="0"/>
              </a:rPr>
              <a:t>4.</a:t>
            </a:r>
            <a:r>
              <a:rPr lang="en-US" sz="1600">
                <a:latin typeface="Verdana" pitchFamily="34" charset="0"/>
              </a:rPr>
              <a:t> </a:t>
            </a:r>
            <a:r>
              <a:rPr lang="en-US" sz="1800">
                <a:latin typeface="Verdana" pitchFamily="34" charset="0"/>
              </a:rPr>
              <a:t>Software Engineering  Principles and Practice.</a:t>
            </a:r>
            <a:r>
              <a:rPr lang="en-US" sz="1600">
                <a:latin typeface="Verdana" pitchFamily="34" charset="0"/>
              </a:rPr>
              <a:t> Second Edition; Hans van Vliet.</a:t>
            </a:r>
          </a:p>
          <a:p>
            <a:pPr>
              <a:lnSpc>
                <a:spcPct val="80000"/>
              </a:lnSpc>
              <a:buFont typeface="Wingdings" pitchFamily="-128" charset="2"/>
              <a:buNone/>
            </a:pPr>
            <a:endParaRPr lang="en-US" sz="160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-128" charset="2"/>
              <a:buNone/>
            </a:pPr>
            <a:r>
              <a:rPr lang="en-US" sz="1800"/>
              <a:t>5. </a:t>
            </a:r>
            <a:r>
              <a:rPr lang="en-US" sz="1800">
                <a:hlinkClick r:id="rId6"/>
              </a:rPr>
              <a:t>http://www-inst.eecs.berkeley.edu/~cs169/</a:t>
            </a:r>
            <a:endParaRPr lang="en-US" sz="1800"/>
          </a:p>
          <a:p>
            <a:pPr>
              <a:lnSpc>
                <a:spcPct val="80000"/>
              </a:lnSpc>
              <a:buFont typeface="Wingdings" pitchFamily="-128" charset="2"/>
              <a:buNone/>
            </a:pPr>
            <a:endParaRPr lang="en-US" sz="1600">
              <a:latin typeface="Arial" charset="0"/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Reference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828800"/>
            <a:ext cx="7620000" cy="4495800"/>
          </a:xfrm>
        </p:spPr>
        <p:txBody>
          <a:bodyPr>
            <a:normAutofit/>
          </a:bodyPr>
          <a:lstStyle/>
          <a:p>
            <a:r>
              <a:rPr lang="en-US" sz="2400"/>
              <a:t>Use graphical notation  to communicate more clearly than natural language (imprecise) and code(too detailed).</a:t>
            </a:r>
          </a:p>
          <a:p>
            <a:endParaRPr lang="en-US" sz="2400"/>
          </a:p>
          <a:p>
            <a:r>
              <a:rPr lang="en-US" sz="2400"/>
              <a:t>Help acquire an overall view of a system.</a:t>
            </a:r>
          </a:p>
          <a:p>
            <a:endParaRPr lang="en-US" sz="2400"/>
          </a:p>
          <a:p>
            <a:r>
              <a:rPr lang="en-US" sz="2400"/>
              <a:t>UML is </a:t>
            </a:r>
            <a:r>
              <a:rPr lang="en-US" sz="2400" i="1"/>
              <a:t>not </a:t>
            </a:r>
            <a:r>
              <a:rPr lang="en-US" sz="2400"/>
              <a:t>dependent on any one language or technology.</a:t>
            </a:r>
          </a:p>
          <a:p>
            <a:endParaRPr lang="en-US" sz="2400"/>
          </a:p>
          <a:p>
            <a:r>
              <a:rPr lang="en-US" sz="2400"/>
              <a:t>UML moves us from fragmentation</a:t>
            </a:r>
            <a:r>
              <a:rPr lang="en-US" sz="2400" b="1" i="1"/>
              <a:t> </a:t>
            </a:r>
            <a:r>
              <a:rPr lang="en-US" sz="2400"/>
              <a:t>to standardization</a:t>
            </a:r>
            <a:r>
              <a:rPr lang="en-US" sz="2400" b="1" i="1"/>
              <a:t>.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Why UML for Modeling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447800"/>
            <a:ext cx="7620000" cy="51054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en-US" sz="24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b="1" dirty="0" smtClean="0">
                <a:latin typeface="Arial" charset="0"/>
              </a:rPr>
              <a:t>Activity Diagrams</a:t>
            </a:r>
          </a:p>
          <a:p>
            <a:pPr>
              <a:lnSpc>
                <a:spcPct val="80000"/>
              </a:lnSpc>
              <a:buNone/>
            </a:pPr>
            <a:endParaRPr lang="en-US" sz="2400" b="1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b="1" dirty="0" smtClean="0">
                <a:latin typeface="Arial" charset="0"/>
              </a:rPr>
              <a:t>Use </a:t>
            </a:r>
            <a:r>
              <a:rPr lang="en-US" sz="2400" b="1" dirty="0">
                <a:latin typeface="Arial" charset="0"/>
              </a:rPr>
              <a:t>Case Diagram</a:t>
            </a:r>
          </a:p>
          <a:p>
            <a:pPr>
              <a:lnSpc>
                <a:spcPct val="80000"/>
              </a:lnSpc>
            </a:pPr>
            <a:endParaRPr lang="en-US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b="1" dirty="0">
                <a:latin typeface="Arial" charset="0"/>
              </a:rPr>
              <a:t>Class Diagram</a:t>
            </a:r>
          </a:p>
          <a:p>
            <a:pPr>
              <a:lnSpc>
                <a:spcPct val="80000"/>
              </a:lnSpc>
            </a:pPr>
            <a:endParaRPr lang="en-US" sz="24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b="1" dirty="0">
                <a:latin typeface="Arial" charset="0"/>
              </a:rPr>
              <a:t>Sequence Diagram</a:t>
            </a:r>
          </a:p>
          <a:p>
            <a:pPr>
              <a:lnSpc>
                <a:spcPct val="80000"/>
              </a:lnSpc>
            </a:pPr>
            <a:endParaRPr lang="en-US" sz="24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b="1" dirty="0">
                <a:latin typeface="Arial" charset="0"/>
              </a:rPr>
              <a:t>Collaboration Diagram</a:t>
            </a:r>
          </a:p>
          <a:p>
            <a:pPr>
              <a:lnSpc>
                <a:spcPct val="80000"/>
              </a:lnSpc>
            </a:pPr>
            <a:endParaRPr lang="en-US" sz="24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b="1" dirty="0">
                <a:latin typeface="Arial" charset="0"/>
              </a:rPr>
              <a:t>State Diagram</a:t>
            </a:r>
          </a:p>
          <a:p>
            <a:pPr>
              <a:lnSpc>
                <a:spcPct val="80000"/>
              </a:lnSpc>
            </a:pPr>
            <a:endParaRPr lang="en-US" sz="2400" b="1" dirty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-128" charset="2"/>
              <a:buNone/>
            </a:pPr>
            <a:r>
              <a:rPr lang="en-US" sz="2400" dirty="0">
                <a:latin typeface="Arial" charset="0"/>
              </a:rPr>
              <a:t>This is only a subset of diagrams … but are most widely used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89038"/>
          </a:xfrm>
        </p:spPr>
        <p:txBody>
          <a:bodyPr>
            <a:normAutofit fontScale="90000"/>
          </a:bodyPr>
          <a:lstStyle/>
          <a:p>
            <a:r>
              <a:rPr lang="en-US" sz="3600" b="1">
                <a:solidFill>
                  <a:schemeClr val="tx1"/>
                </a:solidFill>
                <a:latin typeface="Arial" charset="0"/>
              </a:rPr>
              <a:t/>
            </a:r>
            <a:br>
              <a:rPr lang="en-US" sz="3600" b="1">
                <a:solidFill>
                  <a:schemeClr val="tx1"/>
                </a:solidFill>
                <a:latin typeface="Arial" charset="0"/>
              </a:rPr>
            </a:br>
            <a:r>
              <a:rPr lang="en-US" sz="3200">
                <a:solidFill>
                  <a:schemeClr val="tx1"/>
                </a:solidFill>
                <a:latin typeface="Arial" charset="0"/>
              </a:rPr>
              <a:t>Types of UML Diagrams</a:t>
            </a:r>
            <a:r>
              <a:rPr lang="en-US" b="1">
                <a:solidFill>
                  <a:schemeClr val="tx1"/>
                </a:solidFill>
              </a:rPr>
              <a:t/>
            </a:r>
            <a:br>
              <a:rPr lang="en-US" b="1">
                <a:solidFill>
                  <a:schemeClr val="tx1"/>
                </a:solidFill>
              </a:rPr>
            </a:br>
            <a:endParaRPr lang="en-US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describe dynamic aspects of the system.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Activity diagram is basically a flow chart to represent the flow form one activity to another activity (or an operation of the system).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This flow can be sequential, branched or concurrent. Activity diagrams deals with all type of flow control by using different elements like fork, join etc.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Diagrams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Before drawing an activity diagram we should identify the following elements: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Activities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Association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Conditions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Constraints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draw them: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rounded rectangles represent activities;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diamonds represent decisions;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bars represent the start (split) or end (join) of concurrent activities;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black circle represents the start (initial state) of the workflow;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an encircled black circle represents the end (final state).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2247</TotalTime>
  <Words>1869</Words>
  <Application>Microsoft Office PowerPoint</Application>
  <PresentationFormat>On-screen Show (4:3)</PresentationFormat>
  <Paragraphs>438</Paragraphs>
  <Slides>40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Concourse</vt:lpstr>
      <vt:lpstr>Introduction to UML  </vt:lpstr>
      <vt:lpstr>Overview</vt:lpstr>
      <vt:lpstr>Modeling</vt:lpstr>
      <vt:lpstr>What is UML?</vt:lpstr>
      <vt:lpstr>Why UML for Modeling</vt:lpstr>
      <vt:lpstr> Types of UML Diagrams </vt:lpstr>
      <vt:lpstr>Activity Diagrams</vt:lpstr>
      <vt:lpstr>How to draw them:</vt:lpstr>
      <vt:lpstr>Slide 9</vt:lpstr>
      <vt:lpstr>An example of business flow activity to process order.  </vt:lpstr>
      <vt:lpstr>An example of formal Document Management Process activity</vt:lpstr>
      <vt:lpstr>Use Case Diagram</vt:lpstr>
      <vt:lpstr>Slide 13</vt:lpstr>
      <vt:lpstr>Use Case Diagram(core relationship) </vt:lpstr>
      <vt:lpstr>Use Case Diagram(core relationship) </vt:lpstr>
      <vt:lpstr>Use Case Diagrams </vt:lpstr>
      <vt:lpstr>Use Case Diagrams(cont.)</vt:lpstr>
      <vt:lpstr>Use Case Diagrams(cont.)</vt:lpstr>
      <vt:lpstr>Class diagram</vt:lpstr>
      <vt:lpstr>Class representation</vt:lpstr>
      <vt:lpstr>  An example of Class     </vt:lpstr>
      <vt:lpstr>OO Relationships</vt:lpstr>
      <vt:lpstr>Slide 23</vt:lpstr>
      <vt:lpstr> OO Relationships: Association</vt:lpstr>
      <vt:lpstr>Association: Multiplicity and Roles</vt:lpstr>
      <vt:lpstr>Class Diagram</vt:lpstr>
      <vt:lpstr>Association: Model to Implementation</vt:lpstr>
      <vt:lpstr>Slide 28</vt:lpstr>
      <vt:lpstr>OO Relationships: Aggregation</vt:lpstr>
      <vt:lpstr> Aggregation vs. Composition </vt:lpstr>
      <vt:lpstr>Sequence Diagrams</vt:lpstr>
      <vt:lpstr>A sequence diagram that has incoming and outgoing messages</vt:lpstr>
      <vt:lpstr>Sequence Diagram(make a phone call)</vt:lpstr>
      <vt:lpstr>Sequence Diagrams – Object Life Spans</vt:lpstr>
      <vt:lpstr> Sequence Diagram</vt:lpstr>
      <vt:lpstr>  Interaction Diagrams: Collaboration diagrams </vt:lpstr>
      <vt:lpstr>      State Diagrams       (Billing Example)</vt:lpstr>
      <vt:lpstr>State Diagrams  (Traffic light example)</vt:lpstr>
      <vt:lpstr>UML Modeling Tools  </vt:lpstr>
      <vt:lpstr>Reference</vt:lpstr>
    </vt:vector>
  </TitlesOfParts>
  <Company>UCF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sjin</dc:creator>
  <cp:lastModifiedBy>msamaha</cp:lastModifiedBy>
  <cp:revision>207</cp:revision>
  <dcterms:created xsi:type="dcterms:W3CDTF">2002-09-22T17:43:30Z</dcterms:created>
  <dcterms:modified xsi:type="dcterms:W3CDTF">2011-10-20T06:58:31Z</dcterms:modified>
</cp:coreProperties>
</file>